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3.xml" ContentType="application/vnd.openxmlformats-officedocument.theme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6" r:id="rId1"/>
    <p:sldMasterId id="2147483651" r:id="rId2"/>
    <p:sldMasterId id="2147483665" r:id="rId3"/>
    <p:sldMasterId id="2147483660" r:id="rId4"/>
  </p:sldMasterIdLst>
  <p:notesMasterIdLst>
    <p:notesMasterId r:id="rId50"/>
  </p:notesMasterIdLst>
  <p:handoutMasterIdLst>
    <p:handoutMasterId r:id="rId51"/>
  </p:handoutMasterIdLst>
  <p:sldIdLst>
    <p:sldId id="599" r:id="rId5"/>
    <p:sldId id="600" r:id="rId6"/>
    <p:sldId id="672" r:id="rId7"/>
    <p:sldId id="747" r:id="rId8"/>
    <p:sldId id="748" r:id="rId9"/>
    <p:sldId id="728" r:id="rId10"/>
    <p:sldId id="749" r:id="rId11"/>
    <p:sldId id="671" r:id="rId12"/>
    <p:sldId id="751" r:id="rId13"/>
    <p:sldId id="752" r:id="rId14"/>
    <p:sldId id="753" r:id="rId15"/>
    <p:sldId id="754" r:id="rId16"/>
    <p:sldId id="755" r:id="rId17"/>
    <p:sldId id="781" r:id="rId18"/>
    <p:sldId id="756" r:id="rId19"/>
    <p:sldId id="757" r:id="rId20"/>
    <p:sldId id="750" r:id="rId21"/>
    <p:sldId id="758" r:id="rId22"/>
    <p:sldId id="759" r:id="rId23"/>
    <p:sldId id="765" r:id="rId24"/>
    <p:sldId id="760" r:id="rId25"/>
    <p:sldId id="762" r:id="rId26"/>
    <p:sldId id="764" r:id="rId27"/>
    <p:sldId id="766" r:id="rId28"/>
    <p:sldId id="768" r:id="rId29"/>
    <p:sldId id="767" r:id="rId30"/>
    <p:sldId id="769" r:id="rId31"/>
    <p:sldId id="770" r:id="rId32"/>
    <p:sldId id="771" r:id="rId33"/>
    <p:sldId id="772" r:id="rId34"/>
    <p:sldId id="773" r:id="rId35"/>
    <p:sldId id="782" r:id="rId36"/>
    <p:sldId id="783" r:id="rId37"/>
    <p:sldId id="784" r:id="rId38"/>
    <p:sldId id="785" r:id="rId39"/>
    <p:sldId id="776" r:id="rId40"/>
    <p:sldId id="774" r:id="rId41"/>
    <p:sldId id="775" r:id="rId42"/>
    <p:sldId id="786" r:id="rId43"/>
    <p:sldId id="777" r:id="rId44"/>
    <p:sldId id="778" r:id="rId45"/>
    <p:sldId id="761" r:id="rId46"/>
    <p:sldId id="780" r:id="rId47"/>
    <p:sldId id="779" r:id="rId48"/>
    <p:sldId id="638" r:id="rId49"/>
  </p:sldIdLst>
  <p:sldSz cx="9144000" cy="5143500" type="screen16x9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宋体" charset="0"/>
        <a:cs typeface="宋体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宋体" charset="0"/>
        <a:cs typeface="宋体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宋体" charset="0"/>
        <a:cs typeface="宋体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宋体" charset="0"/>
        <a:cs typeface="宋体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宋体" charset="0"/>
        <a:cs typeface="宋体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Calibri" charset="0"/>
        <a:ea typeface="宋体" charset="0"/>
        <a:cs typeface="宋体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Calibri" charset="0"/>
        <a:ea typeface="宋体" charset="0"/>
        <a:cs typeface="宋体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Calibri" charset="0"/>
        <a:ea typeface="宋体" charset="0"/>
        <a:cs typeface="宋体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Calibri" charset="0"/>
        <a:ea typeface="宋体" charset="0"/>
        <a:cs typeface="宋体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lirl@itcast.cn" initials="l" lastIdx="2" clrIdx="0"/>
  <p:cmAuthor id="1" name="Microsoft Office User" initials="MOU" lastIdx="1" clrIdx="1">
    <p:extLst>
      <p:ext uri="{19B8F6BF-5375-455C-9EA6-DF929625EA0E}">
        <p15:presenceInfo xmlns:p15="http://schemas.microsoft.com/office/powerpoint/2012/main" userId="Microsoft Office 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F5FF"/>
    <a:srgbClr val="B3D9FF"/>
    <a:srgbClr val="FF5F49"/>
    <a:srgbClr val="79AFFF"/>
    <a:srgbClr val="EBD9FF"/>
    <a:srgbClr val="FBD5D5"/>
    <a:srgbClr val="17375E"/>
    <a:srgbClr val="EFF7FF"/>
    <a:srgbClr val="E6F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FD0F851-EC5A-4D38-B0AD-8093EC10F338}" styleName="浅色样式 1 - 强调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8D230F3-CF80-4859-8CE7-A43EE81993B5}" styleName="浅色样式 1 - 强调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D113A9D2-9D6B-4929-AA2D-F23B5EE8CBE7}" styleName="主题样式 2 - 强调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9CF1AB2-1976-4502-BF36-3FF5EA218861}" styleName="中度样式 4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599"/>
    <p:restoredTop sz="93783"/>
  </p:normalViewPr>
  <p:slideViewPr>
    <p:cSldViewPr>
      <p:cViewPr varScale="1">
        <p:scale>
          <a:sx n="198" d="100"/>
          <a:sy n="198" d="100"/>
        </p:scale>
        <p:origin x="208" y="240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3" d="100"/>
          <a:sy n="83" d="100"/>
        </p:scale>
        <p:origin x="-3876" y="-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notesMaster" Target="notesMasters/notesMaster1.xml"/><Relationship Id="rId55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presProps" Target="presProps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commentAuthors" Target="commentAuthor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handoutMaster" Target="handoutMasters/handoutMaster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Calibri" pitchFamily="34" charset="0"/>
                <a:ea typeface="宋体" charset="-122"/>
                <a:cs typeface="+mn-cs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1B71F79F-4065-CD4F-B030-8AC9BC5EDD8C}" type="datetimeFigureOut">
              <a:rPr lang="zh-CN" altLang="en-US"/>
              <a:pPr>
                <a:defRPr/>
              </a:pPr>
              <a:t>2023/8/23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Calibri" pitchFamily="34" charset="0"/>
                <a:ea typeface="宋体" charset="-122"/>
                <a:cs typeface="+mn-cs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D3D60977-06C0-474F-AF9C-D6EAEC0E5E4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10626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Calibri" pitchFamily="34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C49E8CC4-97BD-D24C-B341-9DDAC8C5942D}" type="datetimeFigureOut">
              <a:rPr lang="zh-CN" altLang="en-US"/>
              <a:pPr>
                <a:defRPr/>
              </a:pPr>
              <a:t>2023/8/23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Calibri" pitchFamily="34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A14D5F60-C347-6D40-8E94-8EE9446EB09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042230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+mn-lt"/>
        <a:ea typeface="+mn-ea"/>
        <a:cs typeface="宋体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574626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834501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452657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379846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282008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710230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592664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emf"/><Relationship Id="rId13" Type="http://schemas.openxmlformats.org/officeDocument/2006/relationships/image" Target="../media/image11.emf"/><Relationship Id="rId18" Type="http://schemas.openxmlformats.org/officeDocument/2006/relationships/image" Target="../media/image16.emf"/><Relationship Id="rId3" Type="http://schemas.openxmlformats.org/officeDocument/2006/relationships/image" Target="../media/image1.emf"/><Relationship Id="rId7" Type="http://schemas.openxmlformats.org/officeDocument/2006/relationships/image" Target="../media/image5.emf"/><Relationship Id="rId12" Type="http://schemas.openxmlformats.org/officeDocument/2006/relationships/image" Target="../media/image10.emf"/><Relationship Id="rId17" Type="http://schemas.openxmlformats.org/officeDocument/2006/relationships/image" Target="../media/image15.emf"/><Relationship Id="rId2" Type="http://schemas.openxmlformats.org/officeDocument/2006/relationships/theme" Target="../theme/theme1.xml"/><Relationship Id="rId16" Type="http://schemas.openxmlformats.org/officeDocument/2006/relationships/image" Target="../media/image14.emf"/><Relationship Id="rId20" Type="http://schemas.openxmlformats.org/officeDocument/2006/relationships/image" Target="../media/image18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emf"/><Relationship Id="rId11" Type="http://schemas.openxmlformats.org/officeDocument/2006/relationships/image" Target="../media/image9.emf"/><Relationship Id="rId5" Type="http://schemas.openxmlformats.org/officeDocument/2006/relationships/image" Target="../media/image3.png"/><Relationship Id="rId15" Type="http://schemas.openxmlformats.org/officeDocument/2006/relationships/image" Target="../media/image13.emf"/><Relationship Id="rId10" Type="http://schemas.openxmlformats.org/officeDocument/2006/relationships/image" Target="../media/image8.emf"/><Relationship Id="rId19" Type="http://schemas.openxmlformats.org/officeDocument/2006/relationships/image" Target="../media/image17.emf"/><Relationship Id="rId4" Type="http://schemas.openxmlformats.org/officeDocument/2006/relationships/image" Target="../media/image2.emf"/><Relationship Id="rId9" Type="http://schemas.openxmlformats.org/officeDocument/2006/relationships/image" Target="../media/image7.emf"/><Relationship Id="rId14" Type="http://schemas.openxmlformats.org/officeDocument/2006/relationships/image" Target="../media/image12.emf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3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6088" y="641350"/>
            <a:ext cx="3127375" cy="3440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1027" name="Picture 4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9638" y="1065213"/>
            <a:ext cx="2200275" cy="2454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4" name="椭圆 3"/>
          <p:cNvSpPr/>
          <p:nvPr userDrawn="1"/>
        </p:nvSpPr>
        <p:spPr bwMode="auto">
          <a:xfrm>
            <a:off x="6381750" y="1384300"/>
            <a:ext cx="463550" cy="46355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itchFamily="34" charset="0"/>
              <a:buNone/>
              <a:defRPr/>
            </a:pPr>
            <a:endParaRPr lang="zh-CN" altLang="en-US">
              <a:latin typeface="+mn-ea"/>
              <a:ea typeface="+mn-ea"/>
              <a:cs typeface="+mn-cs"/>
            </a:endParaRPr>
          </a:p>
        </p:txBody>
      </p:sp>
      <p:sp>
        <p:nvSpPr>
          <p:cNvPr id="5" name="椭圆 4"/>
          <p:cNvSpPr/>
          <p:nvPr userDrawn="1"/>
        </p:nvSpPr>
        <p:spPr bwMode="auto">
          <a:xfrm>
            <a:off x="2451100" y="1749425"/>
            <a:ext cx="184150" cy="184150"/>
          </a:xfrm>
          <a:prstGeom prst="ellipse">
            <a:avLst/>
          </a:prstGeom>
          <a:solidFill>
            <a:schemeClr val="tx1">
              <a:lumMod val="75000"/>
              <a:lumOff val="25000"/>
              <a:alpha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itchFamily="34" charset="0"/>
              <a:buNone/>
              <a:defRPr/>
            </a:pPr>
            <a:endParaRPr lang="zh-CN" altLang="en-US">
              <a:latin typeface="+mn-ea"/>
              <a:ea typeface="+mn-ea"/>
              <a:cs typeface="+mn-cs"/>
            </a:endParaRPr>
          </a:p>
        </p:txBody>
      </p:sp>
      <p:sp>
        <p:nvSpPr>
          <p:cNvPr id="6" name="椭圆 10"/>
          <p:cNvSpPr>
            <a:spLocks noChangeArrowheads="1"/>
          </p:cNvSpPr>
          <p:nvPr userDrawn="1"/>
        </p:nvSpPr>
        <p:spPr bwMode="auto">
          <a:xfrm>
            <a:off x="5240338" y="3937000"/>
            <a:ext cx="219075" cy="21907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buFont typeface="Arial" charset="0"/>
              <a:buNone/>
              <a:defRPr/>
            </a:pPr>
            <a:endParaRPr lang="zh-CN" altLang="en-US">
              <a:latin typeface="+mn-ea"/>
              <a:ea typeface="+mn-ea"/>
              <a:cs typeface="+mn-cs"/>
            </a:endParaRPr>
          </a:p>
        </p:txBody>
      </p:sp>
      <p:sp>
        <p:nvSpPr>
          <p:cNvPr id="7" name="椭圆 6"/>
          <p:cNvSpPr/>
          <p:nvPr userDrawn="1"/>
        </p:nvSpPr>
        <p:spPr bwMode="auto">
          <a:xfrm>
            <a:off x="3265488" y="1939925"/>
            <a:ext cx="128587" cy="13017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itchFamily="34" charset="0"/>
              <a:buNone/>
              <a:defRPr/>
            </a:pPr>
            <a:endParaRPr lang="zh-CN" altLang="en-US">
              <a:latin typeface="+mn-ea"/>
              <a:ea typeface="+mn-ea"/>
              <a:cs typeface="+mn-cs"/>
            </a:endParaRPr>
          </a:p>
        </p:txBody>
      </p:sp>
      <p:pic>
        <p:nvPicPr>
          <p:cNvPr id="1032" name="图片 17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2338" y="1581150"/>
            <a:ext cx="2174875" cy="595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3" name="Picture 5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7163" y="1460500"/>
            <a:ext cx="212725" cy="290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grpSp>
        <p:nvGrpSpPr>
          <p:cNvPr id="1034" name="组合 43"/>
          <p:cNvGrpSpPr>
            <a:grpSpLocks/>
          </p:cNvGrpSpPr>
          <p:nvPr userDrawn="1"/>
        </p:nvGrpSpPr>
        <p:grpSpPr bwMode="auto">
          <a:xfrm>
            <a:off x="6100763" y="1751013"/>
            <a:ext cx="130175" cy="128587"/>
            <a:chOff x="6101548" y="1750326"/>
            <a:chExt cx="129654" cy="129654"/>
          </a:xfrm>
        </p:grpSpPr>
        <p:sp>
          <p:nvSpPr>
            <p:cNvPr id="13" name="椭圆 12"/>
            <p:cNvSpPr/>
            <p:nvPr/>
          </p:nvSpPr>
          <p:spPr bwMode="auto">
            <a:xfrm>
              <a:off x="6101548" y="1750326"/>
              <a:ext cx="129654" cy="129654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8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buFont typeface="Arial" pitchFamily="34" charset="0"/>
                <a:buNone/>
                <a:defRPr/>
              </a:pPr>
              <a:endParaRPr lang="zh-CN" altLang="en-US">
                <a:latin typeface="+mn-ea"/>
                <a:ea typeface="+mn-ea"/>
                <a:cs typeface="+mn-cs"/>
              </a:endParaRPr>
            </a:p>
          </p:txBody>
        </p:sp>
        <p:pic>
          <p:nvPicPr>
            <p:cNvPr id="1066" name="Picture 6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25265" y="1772735"/>
              <a:ext cx="83801" cy="8483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</p:grpSp>
      <p:pic>
        <p:nvPicPr>
          <p:cNvPr id="1035" name="Picture 7"/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5900" y="3994150"/>
            <a:ext cx="117475" cy="136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grpSp>
        <p:nvGrpSpPr>
          <p:cNvPr id="1036" name="组合 41"/>
          <p:cNvGrpSpPr>
            <a:grpSpLocks/>
          </p:cNvGrpSpPr>
          <p:nvPr userDrawn="1"/>
        </p:nvGrpSpPr>
        <p:grpSpPr bwMode="auto">
          <a:xfrm>
            <a:off x="3040063" y="546100"/>
            <a:ext cx="225425" cy="225425"/>
            <a:chOff x="3039900" y="545911"/>
            <a:chExt cx="225188" cy="225188"/>
          </a:xfrm>
        </p:grpSpPr>
        <p:sp>
          <p:nvSpPr>
            <p:cNvPr id="17" name="椭圆 16"/>
            <p:cNvSpPr/>
            <p:nvPr/>
          </p:nvSpPr>
          <p:spPr bwMode="auto">
            <a:xfrm>
              <a:off x="3039900" y="545911"/>
              <a:ext cx="225188" cy="225188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6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buFont typeface="Arial" pitchFamily="34" charset="0"/>
                <a:buNone/>
                <a:defRPr/>
              </a:pPr>
              <a:endParaRPr lang="zh-CN" altLang="en-US">
                <a:latin typeface="+mn-ea"/>
                <a:ea typeface="+mn-ea"/>
                <a:cs typeface="+mn-cs"/>
              </a:endParaRPr>
            </a:p>
          </p:txBody>
        </p:sp>
        <p:pic>
          <p:nvPicPr>
            <p:cNvPr id="2" name="Picture 8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81132" y="599829"/>
              <a:ext cx="142725" cy="1110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</p:grpSp>
      <p:grpSp>
        <p:nvGrpSpPr>
          <p:cNvPr id="1037" name="组合 37"/>
          <p:cNvGrpSpPr>
            <a:grpSpLocks/>
          </p:cNvGrpSpPr>
          <p:nvPr userDrawn="1"/>
        </p:nvGrpSpPr>
        <p:grpSpPr bwMode="auto">
          <a:xfrm>
            <a:off x="2586038" y="3022600"/>
            <a:ext cx="185737" cy="185738"/>
            <a:chOff x="2586251" y="3022980"/>
            <a:chExt cx="88710" cy="88710"/>
          </a:xfrm>
          <a:solidFill>
            <a:srgbClr val="C00000"/>
          </a:solidFill>
        </p:grpSpPr>
        <p:sp>
          <p:nvSpPr>
            <p:cNvPr id="20" name="椭圆 9"/>
            <p:cNvSpPr>
              <a:spLocks noChangeArrowheads="1"/>
            </p:cNvSpPr>
            <p:nvPr/>
          </p:nvSpPr>
          <p:spPr bwMode="auto">
            <a:xfrm>
              <a:off x="2586251" y="3022980"/>
              <a:ext cx="88710" cy="8871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9pPr>
            </a:lstStyle>
            <a:p>
              <a:pPr>
                <a:buFont typeface="Arial" charset="0"/>
                <a:buNone/>
                <a:defRPr/>
              </a:pPr>
              <a:endParaRPr lang="zh-CN" altLang="en-US">
                <a:latin typeface="+mn-ea"/>
                <a:ea typeface="+mn-ea"/>
                <a:cs typeface="+mn-cs"/>
              </a:endParaRPr>
            </a:p>
          </p:txBody>
        </p:sp>
        <p:pic>
          <p:nvPicPr>
            <p:cNvPr id="1064" name="Picture 10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11596" y="3041493"/>
              <a:ext cx="45720" cy="51684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1038" name="Picture 11"/>
          <p:cNvPicPr>
            <a:picLocks noChangeAspect="1" noChangeArrowheads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4063" y="1974850"/>
            <a:ext cx="71437" cy="77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23" name="椭圆 22"/>
          <p:cNvSpPr/>
          <p:nvPr userDrawn="1"/>
        </p:nvSpPr>
        <p:spPr bwMode="auto">
          <a:xfrm>
            <a:off x="7113588" y="2630488"/>
            <a:ext cx="250825" cy="249237"/>
          </a:xfrm>
          <a:prstGeom prst="ellipse">
            <a:avLst/>
          </a:prstGeom>
          <a:solidFill>
            <a:schemeClr val="tx1">
              <a:lumMod val="75000"/>
              <a:lumOff val="25000"/>
              <a:alpha val="86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itchFamily="34" charset="0"/>
              <a:buNone/>
              <a:defRPr/>
            </a:pPr>
            <a:endParaRPr lang="zh-CN" altLang="en-US">
              <a:latin typeface="+mn-ea"/>
              <a:ea typeface="+mn-ea"/>
              <a:cs typeface="+mn-cs"/>
            </a:endParaRPr>
          </a:p>
        </p:txBody>
      </p:sp>
      <p:pic>
        <p:nvPicPr>
          <p:cNvPr id="1040" name="Picture 15"/>
          <p:cNvPicPr>
            <a:picLocks noChangeAspect="1" noChangeArrowheads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5500" y="2690813"/>
            <a:ext cx="133350" cy="128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grpSp>
        <p:nvGrpSpPr>
          <p:cNvPr id="1041" name="组合 46"/>
          <p:cNvGrpSpPr>
            <a:grpSpLocks/>
          </p:cNvGrpSpPr>
          <p:nvPr userDrawn="1"/>
        </p:nvGrpSpPr>
        <p:grpSpPr bwMode="auto">
          <a:xfrm>
            <a:off x="2327275" y="3386138"/>
            <a:ext cx="258763" cy="258762"/>
            <a:chOff x="1798978" y="3519004"/>
            <a:chExt cx="259307" cy="259307"/>
          </a:xfrm>
        </p:grpSpPr>
        <p:sp>
          <p:nvSpPr>
            <p:cNvPr id="26" name="椭圆 25"/>
            <p:cNvSpPr/>
            <p:nvPr/>
          </p:nvSpPr>
          <p:spPr bwMode="auto">
            <a:xfrm>
              <a:off x="1798978" y="3519004"/>
              <a:ext cx="259307" cy="259307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3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buFont typeface="Arial" pitchFamily="34" charset="0"/>
                <a:buNone/>
                <a:defRPr/>
              </a:pPr>
              <a:endParaRPr lang="zh-CN" altLang="en-US">
                <a:latin typeface="+mn-ea"/>
                <a:ea typeface="+mn-ea"/>
                <a:cs typeface="+mn-cs"/>
              </a:endParaRPr>
            </a:p>
          </p:txBody>
        </p:sp>
        <p:pic>
          <p:nvPicPr>
            <p:cNvPr id="1062" name="Picture 2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1931" y="3616045"/>
              <a:ext cx="173401" cy="859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</p:grpSp>
      <p:grpSp>
        <p:nvGrpSpPr>
          <p:cNvPr id="1042" name="组合 38"/>
          <p:cNvGrpSpPr>
            <a:grpSpLocks/>
          </p:cNvGrpSpPr>
          <p:nvPr userDrawn="1"/>
        </p:nvGrpSpPr>
        <p:grpSpPr bwMode="auto">
          <a:xfrm>
            <a:off x="976313" y="1046163"/>
            <a:ext cx="300037" cy="300037"/>
            <a:chOff x="748396" y="764271"/>
            <a:chExt cx="300782" cy="300782"/>
          </a:xfrm>
        </p:grpSpPr>
        <p:sp>
          <p:nvSpPr>
            <p:cNvPr id="29" name="椭圆 28"/>
            <p:cNvSpPr/>
            <p:nvPr/>
          </p:nvSpPr>
          <p:spPr bwMode="auto">
            <a:xfrm>
              <a:off x="748396" y="764271"/>
              <a:ext cx="300782" cy="300782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4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buFont typeface="Arial" pitchFamily="34" charset="0"/>
                <a:buNone/>
                <a:defRPr/>
              </a:pPr>
              <a:endParaRPr lang="zh-CN" altLang="en-US">
                <a:latin typeface="+mn-ea"/>
                <a:ea typeface="+mn-ea"/>
                <a:cs typeface="+mn-cs"/>
              </a:endParaRPr>
            </a:p>
          </p:txBody>
        </p:sp>
        <p:pic>
          <p:nvPicPr>
            <p:cNvPr id="1060" name="Picture 4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7730" y="856575"/>
              <a:ext cx="202114" cy="1161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</p:grpSp>
      <p:grpSp>
        <p:nvGrpSpPr>
          <p:cNvPr id="1043" name="组合 42"/>
          <p:cNvGrpSpPr>
            <a:grpSpLocks/>
          </p:cNvGrpSpPr>
          <p:nvPr userDrawn="1"/>
        </p:nvGrpSpPr>
        <p:grpSpPr bwMode="auto">
          <a:xfrm>
            <a:off x="1763713" y="4391025"/>
            <a:ext cx="300037" cy="300038"/>
            <a:chOff x="1365228" y="4292790"/>
            <a:chExt cx="300782" cy="300782"/>
          </a:xfrm>
        </p:grpSpPr>
        <p:sp>
          <p:nvSpPr>
            <p:cNvPr id="32" name="椭圆 31"/>
            <p:cNvSpPr/>
            <p:nvPr/>
          </p:nvSpPr>
          <p:spPr bwMode="auto">
            <a:xfrm>
              <a:off x="1365228" y="4292790"/>
              <a:ext cx="300782" cy="300782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buFont typeface="Arial" pitchFamily="34" charset="0"/>
                <a:buNone/>
                <a:defRPr/>
              </a:pPr>
              <a:endParaRPr lang="zh-CN" altLang="en-US">
                <a:latin typeface="+mn-ea"/>
                <a:ea typeface="+mn-ea"/>
                <a:cs typeface="+mn-cs"/>
              </a:endParaRPr>
            </a:p>
          </p:txBody>
        </p:sp>
        <p:pic>
          <p:nvPicPr>
            <p:cNvPr id="1058" name="Picture 5"/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7745" y="4364405"/>
              <a:ext cx="195748" cy="1575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</p:grpSp>
      <p:grpSp>
        <p:nvGrpSpPr>
          <p:cNvPr id="1044" name="组合 1"/>
          <p:cNvGrpSpPr>
            <a:grpSpLocks/>
          </p:cNvGrpSpPr>
          <p:nvPr userDrawn="1"/>
        </p:nvGrpSpPr>
        <p:grpSpPr bwMode="auto">
          <a:xfrm>
            <a:off x="1169988" y="2619375"/>
            <a:ext cx="300037" cy="300038"/>
            <a:chOff x="1169908" y="2618983"/>
            <a:chExt cx="300782" cy="300782"/>
          </a:xfrm>
        </p:grpSpPr>
        <p:sp>
          <p:nvSpPr>
            <p:cNvPr id="35" name="椭圆 34"/>
            <p:cNvSpPr/>
            <p:nvPr/>
          </p:nvSpPr>
          <p:spPr bwMode="auto">
            <a:xfrm>
              <a:off x="1169908" y="2618983"/>
              <a:ext cx="300782" cy="300782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8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buFont typeface="Arial" pitchFamily="34" charset="0"/>
                <a:buNone/>
                <a:defRPr/>
              </a:pPr>
              <a:endParaRPr lang="zh-CN" altLang="en-US">
                <a:latin typeface="+mn-ea"/>
                <a:ea typeface="+mn-ea"/>
                <a:cs typeface="+mn-cs"/>
              </a:endParaRPr>
            </a:p>
          </p:txBody>
        </p:sp>
        <p:pic>
          <p:nvPicPr>
            <p:cNvPr id="1056" name="Picture 6"/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14468" y="2690598"/>
              <a:ext cx="211661" cy="18142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</p:grpSp>
      <p:grpSp>
        <p:nvGrpSpPr>
          <p:cNvPr id="1045" name="组合 49"/>
          <p:cNvGrpSpPr>
            <a:grpSpLocks/>
          </p:cNvGrpSpPr>
          <p:nvPr userDrawn="1"/>
        </p:nvGrpSpPr>
        <p:grpSpPr bwMode="auto">
          <a:xfrm>
            <a:off x="7781925" y="4046538"/>
            <a:ext cx="320675" cy="320675"/>
            <a:chOff x="7874758" y="4418464"/>
            <a:chExt cx="320722" cy="320722"/>
          </a:xfrm>
        </p:grpSpPr>
        <p:sp>
          <p:nvSpPr>
            <p:cNvPr id="38" name="椭圆 37"/>
            <p:cNvSpPr/>
            <p:nvPr/>
          </p:nvSpPr>
          <p:spPr bwMode="auto">
            <a:xfrm>
              <a:off x="7874758" y="4418464"/>
              <a:ext cx="320722" cy="320722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buFont typeface="Arial" pitchFamily="34" charset="0"/>
                <a:buNone/>
                <a:defRPr/>
              </a:pPr>
              <a:endParaRPr lang="zh-CN" altLang="en-US">
                <a:latin typeface="+mn-ea"/>
                <a:ea typeface="+mn-ea"/>
                <a:cs typeface="+mn-cs"/>
              </a:endParaRPr>
            </a:p>
          </p:txBody>
        </p:sp>
        <p:pic>
          <p:nvPicPr>
            <p:cNvPr id="1054" name="Picture 7"/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16039" y="4486736"/>
              <a:ext cx="238160" cy="1841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</p:grpSp>
      <p:pic>
        <p:nvPicPr>
          <p:cNvPr id="1046" name="Picture 9"/>
          <p:cNvPicPr>
            <a:picLocks noChangeAspect="1" noChangeArrowheads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9675" y="1773238"/>
            <a:ext cx="127000" cy="136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grpSp>
        <p:nvGrpSpPr>
          <p:cNvPr id="1047" name="组合 45"/>
          <p:cNvGrpSpPr>
            <a:grpSpLocks/>
          </p:cNvGrpSpPr>
          <p:nvPr userDrawn="1"/>
        </p:nvGrpSpPr>
        <p:grpSpPr bwMode="auto">
          <a:xfrm>
            <a:off x="6613525" y="3433763"/>
            <a:ext cx="258763" cy="258762"/>
            <a:chOff x="8470946" y="4206098"/>
            <a:chExt cx="259071" cy="259071"/>
          </a:xfrm>
        </p:grpSpPr>
        <p:sp>
          <p:nvSpPr>
            <p:cNvPr id="42" name="椭圆 41"/>
            <p:cNvSpPr/>
            <p:nvPr/>
          </p:nvSpPr>
          <p:spPr bwMode="auto">
            <a:xfrm>
              <a:off x="8470946" y="4206098"/>
              <a:ext cx="259071" cy="259071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23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buFont typeface="Arial" pitchFamily="34" charset="0"/>
                <a:buNone/>
                <a:defRPr/>
              </a:pPr>
              <a:endParaRPr lang="zh-CN" altLang="en-US">
                <a:latin typeface="+mn-ea"/>
                <a:ea typeface="+mn-ea"/>
                <a:cs typeface="+mn-cs"/>
              </a:endParaRPr>
            </a:p>
          </p:txBody>
        </p:sp>
        <p:pic>
          <p:nvPicPr>
            <p:cNvPr id="1052" name="Picture 10"/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31343" y="4263316"/>
              <a:ext cx="144635" cy="14463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</p:grpSp>
      <p:grpSp>
        <p:nvGrpSpPr>
          <p:cNvPr id="1048" name="组合 44"/>
          <p:cNvGrpSpPr>
            <a:grpSpLocks/>
          </p:cNvGrpSpPr>
          <p:nvPr userDrawn="1"/>
        </p:nvGrpSpPr>
        <p:grpSpPr bwMode="auto">
          <a:xfrm>
            <a:off x="7308850" y="912813"/>
            <a:ext cx="322263" cy="322262"/>
            <a:chOff x="7308304" y="912172"/>
            <a:chExt cx="323068" cy="323068"/>
          </a:xfrm>
        </p:grpSpPr>
        <p:sp>
          <p:nvSpPr>
            <p:cNvPr id="45" name="椭圆 44"/>
            <p:cNvSpPr/>
            <p:nvPr/>
          </p:nvSpPr>
          <p:spPr bwMode="auto">
            <a:xfrm>
              <a:off x="7308304" y="912172"/>
              <a:ext cx="323068" cy="323068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31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buFont typeface="Arial" pitchFamily="34" charset="0"/>
                <a:buNone/>
                <a:defRPr/>
              </a:pPr>
              <a:endParaRPr lang="zh-CN" altLang="en-US">
                <a:latin typeface="+mn-ea"/>
                <a:ea typeface="+mn-ea"/>
                <a:cs typeface="+mn-cs"/>
              </a:endParaRPr>
            </a:p>
          </p:txBody>
        </p:sp>
        <p:pic>
          <p:nvPicPr>
            <p:cNvPr id="1050" name="Picture 11"/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68780" y="990154"/>
              <a:ext cx="202117" cy="16710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400" kern="1200">
          <a:solidFill>
            <a:schemeClr val="tx1"/>
          </a:solidFill>
          <a:latin typeface="+mj-lt"/>
          <a:ea typeface="+mj-ea"/>
          <a:cs typeface="黑体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itchFamily="34" charset="0"/>
          <a:ea typeface="黑体" pitchFamily="49" charset="-122"/>
          <a:cs typeface="黑体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itchFamily="34" charset="0"/>
          <a:ea typeface="黑体" pitchFamily="49" charset="-122"/>
          <a:cs typeface="黑体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itchFamily="34" charset="0"/>
          <a:ea typeface="黑体" pitchFamily="49" charset="-122"/>
          <a:cs typeface="黑体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itchFamily="34" charset="0"/>
          <a:ea typeface="黑体" pitchFamily="49" charset="-122"/>
          <a:cs typeface="黑体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kumimoji="1" sz="3200" kern="1200">
          <a:solidFill>
            <a:schemeClr val="tx1"/>
          </a:solidFill>
          <a:latin typeface="+mn-lt"/>
          <a:ea typeface="+mn-ea"/>
          <a:cs typeface="黑体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kumimoji="1" sz="2800" kern="1200">
          <a:solidFill>
            <a:schemeClr val="tx1"/>
          </a:solidFill>
          <a:latin typeface="+mn-lt"/>
          <a:ea typeface="+mn-ea"/>
          <a:cs typeface="黑体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黑体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kumimoji="1" sz="2000" kern="1200">
          <a:solidFill>
            <a:schemeClr val="tx1"/>
          </a:solidFill>
          <a:latin typeface="+mn-lt"/>
          <a:ea typeface="+mn-ea"/>
          <a:cs typeface="黑体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kumimoji="1" sz="2000" kern="1200">
          <a:solidFill>
            <a:schemeClr val="tx1"/>
          </a:solidFill>
          <a:latin typeface="+mn-lt"/>
          <a:ea typeface="+mn-ea"/>
          <a:cs typeface="黑体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0" name="组合 18"/>
          <p:cNvGrpSpPr>
            <a:grpSpLocks/>
          </p:cNvGrpSpPr>
          <p:nvPr userDrawn="1"/>
        </p:nvGrpSpPr>
        <p:grpSpPr bwMode="auto">
          <a:xfrm>
            <a:off x="493713" y="219075"/>
            <a:ext cx="92075" cy="314325"/>
            <a:chOff x="457200" y="427038"/>
            <a:chExt cx="127000" cy="431800"/>
          </a:xfrm>
        </p:grpSpPr>
        <p:sp>
          <p:nvSpPr>
            <p:cNvPr id="8" name="圆角矩形 1"/>
            <p:cNvSpPr>
              <a:spLocks noChangeArrowheads="1"/>
            </p:cNvSpPr>
            <p:nvPr/>
          </p:nvSpPr>
          <p:spPr bwMode="auto">
            <a:xfrm>
              <a:off x="457200" y="427038"/>
              <a:ext cx="127000" cy="126487"/>
            </a:xfrm>
            <a:prstGeom prst="roundRect">
              <a:avLst>
                <a:gd name="adj" fmla="val 16667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Segoe UI" pitchFamily="34" charset="0"/>
                  <a:ea typeface="微软雅黑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Segoe UI" pitchFamily="34" charset="0"/>
                  <a:ea typeface="微软雅黑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Segoe UI" pitchFamily="34" charset="0"/>
                  <a:ea typeface="微软雅黑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Segoe UI" pitchFamily="34" charset="0"/>
                  <a:ea typeface="微软雅黑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Segoe UI" pitchFamily="34" charset="0"/>
                  <a:ea typeface="微软雅黑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Segoe UI" pitchFamily="34" charset="0"/>
                  <a:ea typeface="微软雅黑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Segoe UI" pitchFamily="34" charset="0"/>
                  <a:ea typeface="微软雅黑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Segoe UI" pitchFamily="34" charset="0"/>
                  <a:ea typeface="微软雅黑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Segoe UI" pitchFamily="34" charset="0"/>
                  <a:ea typeface="微软雅黑" pitchFamily="34" charset="-122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cs typeface="+mn-cs"/>
              </a:endParaRPr>
            </a:p>
          </p:txBody>
        </p:sp>
        <p:sp>
          <p:nvSpPr>
            <p:cNvPr id="9" name="圆角矩形 23"/>
            <p:cNvSpPr>
              <a:spLocks noChangeArrowheads="1"/>
            </p:cNvSpPr>
            <p:nvPr/>
          </p:nvSpPr>
          <p:spPr bwMode="auto">
            <a:xfrm>
              <a:off x="457200" y="579695"/>
              <a:ext cx="127000" cy="126487"/>
            </a:xfrm>
            <a:prstGeom prst="roundRect">
              <a:avLst>
                <a:gd name="adj" fmla="val 16667"/>
              </a:avLst>
            </a:pr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9pPr>
            </a:lstStyle>
            <a:p>
              <a:pPr eaLnBrk="1" hangingPunct="1">
                <a:defRPr/>
              </a:pPr>
              <a:endParaRPr lang="zh-CN" altLang="en-US">
                <a:latin typeface="Segoe UI" pitchFamily="34" charset="0"/>
                <a:ea typeface="微软雅黑" pitchFamily="34" charset="-122"/>
                <a:cs typeface="+mn-cs"/>
              </a:endParaRPr>
            </a:p>
          </p:txBody>
        </p:sp>
        <p:sp>
          <p:nvSpPr>
            <p:cNvPr id="10" name="圆角矩形 24"/>
            <p:cNvSpPr>
              <a:spLocks noChangeArrowheads="1"/>
            </p:cNvSpPr>
            <p:nvPr/>
          </p:nvSpPr>
          <p:spPr bwMode="auto">
            <a:xfrm>
              <a:off x="457200" y="732351"/>
              <a:ext cx="127000" cy="126487"/>
            </a:xfrm>
            <a:prstGeom prst="roundRect">
              <a:avLst>
                <a:gd name="adj" fmla="val 16667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Segoe UI" pitchFamily="34" charset="0"/>
                  <a:ea typeface="微软雅黑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Segoe UI" pitchFamily="34" charset="0"/>
                  <a:ea typeface="微软雅黑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Segoe UI" pitchFamily="34" charset="0"/>
                  <a:ea typeface="微软雅黑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Segoe UI" pitchFamily="34" charset="0"/>
                  <a:ea typeface="微软雅黑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Segoe UI" pitchFamily="34" charset="0"/>
                  <a:ea typeface="微软雅黑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Segoe UI" pitchFamily="34" charset="0"/>
                  <a:ea typeface="微软雅黑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Segoe UI" pitchFamily="34" charset="0"/>
                  <a:ea typeface="微软雅黑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Segoe UI" pitchFamily="34" charset="0"/>
                  <a:ea typeface="微软雅黑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Segoe UI" pitchFamily="34" charset="0"/>
                  <a:ea typeface="微软雅黑" pitchFamily="34" charset="-122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cs typeface="+mn-cs"/>
              </a:endParaRPr>
            </a:p>
          </p:txBody>
        </p:sp>
      </p:grpSp>
      <p:sp>
        <p:nvSpPr>
          <p:cNvPr id="11" name="矩形 10"/>
          <p:cNvSpPr/>
          <p:nvPr userDrawn="1"/>
        </p:nvSpPr>
        <p:spPr bwMode="auto">
          <a:xfrm>
            <a:off x="8167688" y="5049838"/>
            <a:ext cx="976312" cy="9366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itchFamily="34" charset="0"/>
              <a:buNone/>
              <a:defRPr/>
            </a:pPr>
            <a:endParaRPr lang="zh-CN" altLang="en-US">
              <a:latin typeface="Segoe UI" pitchFamily="34" charset="0"/>
              <a:ea typeface="微软雅黑" pitchFamily="34" charset="-122"/>
              <a:cs typeface="+mn-cs"/>
            </a:endParaRPr>
          </a:p>
        </p:txBody>
      </p:sp>
      <p:sp>
        <p:nvSpPr>
          <p:cNvPr id="2052" name="圆角矩形 3"/>
          <p:cNvSpPr>
            <a:spLocks/>
          </p:cNvSpPr>
          <p:nvPr userDrawn="1"/>
        </p:nvSpPr>
        <p:spPr bwMode="auto">
          <a:xfrm>
            <a:off x="7375525" y="-19050"/>
            <a:ext cx="1281113" cy="627063"/>
          </a:xfrm>
          <a:custGeom>
            <a:avLst/>
            <a:gdLst>
              <a:gd name="T0" fmla="*/ 89880426 w 1180531"/>
              <a:gd name="T1" fmla="*/ 0 h 577560"/>
              <a:gd name="T2" fmla="*/ 89880426 w 1180531"/>
              <a:gd name="T3" fmla="*/ 36089051 h 577560"/>
              <a:gd name="T4" fmla="*/ 81085461 w 1180531"/>
              <a:gd name="T5" fmla="*/ 45111777 h 577560"/>
              <a:gd name="T6" fmla="*/ 8794875 w 1180531"/>
              <a:gd name="T7" fmla="*/ 45111777 h 577560"/>
              <a:gd name="T8" fmla="*/ 0 w 1180531"/>
              <a:gd name="T9" fmla="*/ 36089051 h 577560"/>
              <a:gd name="T10" fmla="*/ 0 w 1180531"/>
              <a:gd name="T11" fmla="*/ 0 h 57756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180531" h="577560">
                <a:moveTo>
                  <a:pt x="1180531" y="0"/>
                </a:moveTo>
                <a:lnTo>
                  <a:pt x="1180531" y="462045"/>
                </a:lnTo>
                <a:cubicBezTo>
                  <a:pt x="1180531" y="525842"/>
                  <a:pt x="1128813" y="577560"/>
                  <a:pt x="1065016" y="577560"/>
                </a:cubicBezTo>
                <a:lnTo>
                  <a:pt x="115515" y="577560"/>
                </a:lnTo>
                <a:cubicBezTo>
                  <a:pt x="51718" y="577560"/>
                  <a:pt x="0" y="525842"/>
                  <a:pt x="0" y="462045"/>
                </a:cubicBezTo>
                <a:lnTo>
                  <a:pt x="0" y="0"/>
                </a:lnTo>
              </a:path>
            </a:pathLst>
          </a:custGeom>
          <a:solidFill>
            <a:srgbClr val="C0000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2053" name="图片 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400" y="50800"/>
            <a:ext cx="1265238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0" y="5049838"/>
            <a:ext cx="8113713" cy="9366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buFont typeface="Arial" charset="0"/>
              <a:buNone/>
              <a:defRPr/>
            </a:pPr>
            <a:endParaRPr lang="zh-CN" altLang="en-US">
              <a:latin typeface="Segoe UI" pitchFamily="34" charset="0"/>
              <a:ea typeface="微软雅黑" pitchFamily="34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73" r:id="rId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黑体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黑体" pitchFamily="49" charset="-122"/>
          <a:ea typeface="黑体" pitchFamily="49" charset="-122"/>
          <a:cs typeface="黑体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黑体" pitchFamily="49" charset="-122"/>
          <a:ea typeface="黑体" pitchFamily="49" charset="-122"/>
          <a:cs typeface="黑体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黑体" pitchFamily="49" charset="-122"/>
          <a:ea typeface="黑体" pitchFamily="49" charset="-122"/>
          <a:cs typeface="黑体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黑体" pitchFamily="49" charset="-122"/>
          <a:ea typeface="黑体" pitchFamily="49" charset="-122"/>
          <a:cs typeface="黑体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黑体" pitchFamily="49" charset="-122"/>
          <a:ea typeface="黑体" pitchFamily="49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黑体" pitchFamily="49" charset="-122"/>
          <a:ea typeface="黑体" pitchFamily="49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黑体" pitchFamily="49" charset="-122"/>
          <a:ea typeface="黑体" pitchFamily="49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黑体" pitchFamily="49" charset="-122"/>
          <a:ea typeface="黑体" pitchFamily="49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kumimoji="1" sz="3200" kern="1200">
          <a:solidFill>
            <a:schemeClr val="tx1"/>
          </a:solidFill>
          <a:latin typeface="+mn-lt"/>
          <a:ea typeface="+mn-ea"/>
          <a:cs typeface="黑体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黑体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14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黑体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kumimoji="1" sz="2000" kern="1200">
          <a:solidFill>
            <a:schemeClr val="tx1"/>
          </a:solidFill>
          <a:latin typeface="+mn-lt"/>
          <a:ea typeface="+mn-ea"/>
          <a:cs typeface="黑体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kumimoji="1" sz="2000" kern="1200">
          <a:solidFill>
            <a:schemeClr val="tx1"/>
          </a:solidFill>
          <a:latin typeface="+mn-lt"/>
          <a:ea typeface="+mn-ea"/>
          <a:cs typeface="黑体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/>
        </p:nvSpPr>
        <p:spPr bwMode="auto">
          <a:xfrm>
            <a:off x="8167688" y="5049838"/>
            <a:ext cx="976312" cy="9366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itchFamily="34" charset="0"/>
              <a:buNone/>
              <a:defRPr/>
            </a:pPr>
            <a:endParaRPr lang="zh-CN" altLang="en-US">
              <a:latin typeface="Segoe UI" pitchFamily="34" charset="0"/>
              <a:ea typeface="微软雅黑" pitchFamily="34" charset="-122"/>
              <a:cs typeface="+mn-cs"/>
            </a:endParaRPr>
          </a:p>
        </p:txBody>
      </p:sp>
      <p:sp>
        <p:nvSpPr>
          <p:cNvPr id="3075" name="圆角矩形 3"/>
          <p:cNvSpPr>
            <a:spLocks/>
          </p:cNvSpPr>
          <p:nvPr userDrawn="1"/>
        </p:nvSpPr>
        <p:spPr bwMode="auto">
          <a:xfrm>
            <a:off x="7375525" y="-19050"/>
            <a:ext cx="1281113" cy="627063"/>
          </a:xfrm>
          <a:custGeom>
            <a:avLst/>
            <a:gdLst>
              <a:gd name="T0" fmla="*/ 89880426 w 1180531"/>
              <a:gd name="T1" fmla="*/ 0 h 577560"/>
              <a:gd name="T2" fmla="*/ 89880426 w 1180531"/>
              <a:gd name="T3" fmla="*/ 36089051 h 577560"/>
              <a:gd name="T4" fmla="*/ 81085461 w 1180531"/>
              <a:gd name="T5" fmla="*/ 45111777 h 577560"/>
              <a:gd name="T6" fmla="*/ 8794875 w 1180531"/>
              <a:gd name="T7" fmla="*/ 45111777 h 577560"/>
              <a:gd name="T8" fmla="*/ 0 w 1180531"/>
              <a:gd name="T9" fmla="*/ 36089051 h 577560"/>
              <a:gd name="T10" fmla="*/ 0 w 1180531"/>
              <a:gd name="T11" fmla="*/ 0 h 57756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180531" h="577560">
                <a:moveTo>
                  <a:pt x="1180531" y="0"/>
                </a:moveTo>
                <a:lnTo>
                  <a:pt x="1180531" y="462045"/>
                </a:lnTo>
                <a:cubicBezTo>
                  <a:pt x="1180531" y="525842"/>
                  <a:pt x="1128813" y="577560"/>
                  <a:pt x="1065016" y="577560"/>
                </a:cubicBezTo>
                <a:lnTo>
                  <a:pt x="115515" y="577560"/>
                </a:lnTo>
                <a:cubicBezTo>
                  <a:pt x="51718" y="577560"/>
                  <a:pt x="0" y="525842"/>
                  <a:pt x="0" y="462045"/>
                </a:cubicBezTo>
                <a:lnTo>
                  <a:pt x="0" y="0"/>
                </a:lnTo>
              </a:path>
            </a:pathLst>
          </a:custGeom>
          <a:solidFill>
            <a:srgbClr val="C0000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3076" name="图片 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400" y="50800"/>
            <a:ext cx="1265238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0" y="5049838"/>
            <a:ext cx="8113713" cy="9366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buFont typeface="Arial" charset="0"/>
              <a:buNone/>
              <a:defRPr/>
            </a:pPr>
            <a:endParaRPr lang="zh-CN" altLang="en-US">
              <a:latin typeface="Segoe UI" pitchFamily="34" charset="0"/>
              <a:ea typeface="微软雅黑" pitchFamily="34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黑体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黑体" pitchFamily="49" charset="-122"/>
          <a:ea typeface="黑体" pitchFamily="49" charset="-122"/>
          <a:cs typeface="黑体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黑体" pitchFamily="49" charset="-122"/>
          <a:ea typeface="黑体" pitchFamily="49" charset="-122"/>
          <a:cs typeface="黑体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黑体" pitchFamily="49" charset="-122"/>
          <a:ea typeface="黑体" pitchFamily="49" charset="-122"/>
          <a:cs typeface="黑体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黑体" pitchFamily="49" charset="-122"/>
          <a:ea typeface="黑体" pitchFamily="49" charset="-122"/>
          <a:cs typeface="黑体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黑体" pitchFamily="49" charset="-122"/>
          <a:ea typeface="黑体" pitchFamily="49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黑体" pitchFamily="49" charset="-122"/>
          <a:ea typeface="黑体" pitchFamily="49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黑体" pitchFamily="49" charset="-122"/>
          <a:ea typeface="黑体" pitchFamily="49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黑体" pitchFamily="49" charset="-122"/>
          <a:ea typeface="黑体" pitchFamily="49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kumimoji="1" sz="3200" kern="1200">
          <a:solidFill>
            <a:schemeClr val="tx1"/>
          </a:solidFill>
          <a:latin typeface="+mn-lt"/>
          <a:ea typeface="+mn-ea"/>
          <a:cs typeface="黑体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黑体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14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黑体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kumimoji="1" sz="2000" kern="1200">
          <a:solidFill>
            <a:schemeClr val="tx1"/>
          </a:solidFill>
          <a:latin typeface="+mn-lt"/>
          <a:ea typeface="+mn-ea"/>
          <a:cs typeface="黑体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kumimoji="1" sz="2000" kern="1200">
          <a:solidFill>
            <a:schemeClr val="tx1"/>
          </a:solidFill>
          <a:latin typeface="+mn-lt"/>
          <a:ea typeface="+mn-ea"/>
          <a:cs typeface="黑体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98" name="组合 9"/>
          <p:cNvGrpSpPr>
            <a:grpSpLocks/>
          </p:cNvGrpSpPr>
          <p:nvPr userDrawn="1"/>
        </p:nvGrpSpPr>
        <p:grpSpPr bwMode="auto">
          <a:xfrm>
            <a:off x="1944688" y="1817688"/>
            <a:ext cx="5148262" cy="787400"/>
            <a:chOff x="1944836" y="1767215"/>
            <a:chExt cx="5147444" cy="787423"/>
          </a:xfrm>
        </p:grpSpPr>
        <p:pic>
          <p:nvPicPr>
            <p:cNvPr id="4099" name="图片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01020" y="1767215"/>
              <a:ext cx="1907084" cy="7874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9" name="直接连接符 8"/>
            <p:cNvCxnSpPr/>
            <p:nvPr/>
          </p:nvCxnSpPr>
          <p:spPr>
            <a:xfrm>
              <a:off x="1944836" y="2211728"/>
              <a:ext cx="1655499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/>
          </p:nvCxnSpPr>
          <p:spPr>
            <a:xfrm>
              <a:off x="5436781" y="2211728"/>
              <a:ext cx="1655499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400" kern="1200">
          <a:solidFill>
            <a:schemeClr val="tx1"/>
          </a:solidFill>
          <a:latin typeface="+mj-lt"/>
          <a:ea typeface="+mj-ea"/>
          <a:cs typeface="黑体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itchFamily="34" charset="0"/>
          <a:ea typeface="黑体" pitchFamily="49" charset="-122"/>
          <a:cs typeface="黑体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itchFamily="34" charset="0"/>
          <a:ea typeface="黑体" pitchFamily="49" charset="-122"/>
          <a:cs typeface="黑体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itchFamily="34" charset="0"/>
          <a:ea typeface="黑体" pitchFamily="49" charset="-122"/>
          <a:cs typeface="黑体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itchFamily="34" charset="0"/>
          <a:ea typeface="黑体" pitchFamily="49" charset="-122"/>
          <a:cs typeface="黑体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kumimoji="1" sz="3200" kern="1200">
          <a:solidFill>
            <a:schemeClr val="tx1"/>
          </a:solidFill>
          <a:latin typeface="+mn-lt"/>
          <a:ea typeface="+mn-ea"/>
          <a:cs typeface="黑体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kumimoji="1" sz="2800" kern="1200">
          <a:solidFill>
            <a:schemeClr val="tx1"/>
          </a:solidFill>
          <a:latin typeface="+mn-lt"/>
          <a:ea typeface="+mn-ea"/>
          <a:cs typeface="黑体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黑体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kumimoji="1" sz="2000" kern="1200">
          <a:solidFill>
            <a:schemeClr val="tx1"/>
          </a:solidFill>
          <a:latin typeface="+mn-lt"/>
          <a:ea typeface="+mn-ea"/>
          <a:cs typeface="黑体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kumimoji="1" sz="2000" kern="1200">
          <a:solidFill>
            <a:schemeClr val="tx1"/>
          </a:solidFill>
          <a:latin typeface="+mn-lt"/>
          <a:ea typeface="+mn-ea"/>
          <a:cs typeface="黑体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4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4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4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iff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4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tiff"/><Relationship Id="rId2" Type="http://schemas.openxmlformats.org/officeDocument/2006/relationships/image" Target="../media/image42.tif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tags" Target="../tags/tag18.xml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4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tags" Target="../tags/tag21.xml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4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tags" Target="../tags/tag24.xml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4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tags" Target="../tags/tag6.xml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4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TextBox 3"/>
          <p:cNvSpPr txBox="1">
            <a:spLocks noChangeArrowheads="1"/>
          </p:cNvSpPr>
          <p:nvPr/>
        </p:nvSpPr>
        <p:spPr bwMode="auto">
          <a:xfrm>
            <a:off x="2841617" y="2211279"/>
            <a:ext cx="341632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algn="ctr" eaLnBrk="1" hangingPunct="1"/>
            <a:r>
              <a:rPr lang="zh-CN" altLang="en-US" sz="3600" b="1" dirty="0">
                <a:solidFill>
                  <a:srgbClr val="262626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数据结构与算法</a:t>
            </a:r>
          </a:p>
        </p:txBody>
      </p:sp>
    </p:spTree>
    <p:extLst>
      <p:ext uri="{BB962C8B-B14F-4D97-AF65-F5344CB8AC3E}">
        <p14:creationId xmlns:p14="http://schemas.microsoft.com/office/powerpoint/2010/main" val="11101432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755576" y="-1028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zh-CN" altLang="en-US" sz="2400" b="1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树的种类及存储</a:t>
            </a:r>
            <a:endParaRPr lang="en-US" altLang="zh-CN" sz="2400" b="1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49CBC90-A5CC-524F-8690-D44C5C31EED8}"/>
              </a:ext>
            </a:extLst>
          </p:cNvPr>
          <p:cNvSpPr txBox="1"/>
          <p:nvPr/>
        </p:nvSpPr>
        <p:spPr>
          <a:xfrm>
            <a:off x="762026" y="79934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b="1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树的种类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C249B393-8752-9842-8FB5-70CEAC297F52}"/>
              </a:ext>
            </a:extLst>
          </p:cNvPr>
          <p:cNvSpPr/>
          <p:nvPr/>
        </p:nvSpPr>
        <p:spPr>
          <a:xfrm>
            <a:off x="755576" y="1347614"/>
            <a:ext cx="828092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b="1" dirty="0">
                <a:solidFill>
                  <a:srgbClr val="333333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无序树</a:t>
            </a:r>
            <a:r>
              <a:rPr lang="zh-CN" altLang="en-US" sz="1200" dirty="0">
                <a:solidFill>
                  <a:srgbClr val="333333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：树中任意节点的子节点之间</a:t>
            </a:r>
            <a:r>
              <a:rPr lang="zh-CN" altLang="en-US" sz="1200" dirty="0">
                <a:solidFill>
                  <a:srgbClr val="FF000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没有顺序关系</a:t>
            </a:r>
            <a:r>
              <a:rPr lang="zh-CN" altLang="en-US" sz="1200" dirty="0">
                <a:solidFill>
                  <a:srgbClr val="333333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，这种树称为无序树，也称为自由树</a:t>
            </a:r>
          </a:p>
          <a:p>
            <a:r>
              <a:rPr lang="zh-CN" altLang="en-US" sz="1200" b="1" dirty="0">
                <a:solidFill>
                  <a:srgbClr val="333333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有序树</a:t>
            </a:r>
            <a:r>
              <a:rPr lang="zh-CN" altLang="en-US" sz="1200" dirty="0">
                <a:solidFill>
                  <a:srgbClr val="333333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：树中任意节点的子节点之间</a:t>
            </a:r>
            <a:r>
              <a:rPr lang="zh-CN" altLang="en-US" sz="1200" dirty="0">
                <a:solidFill>
                  <a:srgbClr val="FF000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有顺序关系</a:t>
            </a:r>
            <a:r>
              <a:rPr lang="zh-CN" altLang="en-US" sz="1200" dirty="0">
                <a:solidFill>
                  <a:srgbClr val="333333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，这种树称为有序树</a:t>
            </a:r>
            <a:endParaRPr lang="en-US" altLang="zh-CN" sz="1200" dirty="0">
              <a:solidFill>
                <a:srgbClr val="333333"/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endParaRPr lang="en-US" altLang="zh-CN" sz="1200" b="1" dirty="0">
              <a:solidFill>
                <a:srgbClr val="333333"/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r>
              <a:rPr lang="zh-CN" altLang="en-US" sz="1200" b="1" dirty="0">
                <a:solidFill>
                  <a:srgbClr val="FF000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有序树</a:t>
            </a:r>
            <a:r>
              <a:rPr lang="en-US" altLang="zh-CN" sz="1200" b="1" dirty="0">
                <a:solidFill>
                  <a:srgbClr val="FF000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:</a:t>
            </a:r>
          </a:p>
          <a:p>
            <a:r>
              <a:rPr lang="zh-CN" altLang="en-US" sz="1200" b="1" dirty="0">
                <a:solidFill>
                  <a:srgbClr val="333333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霍夫曼树</a:t>
            </a:r>
            <a:r>
              <a:rPr lang="zh-CN" altLang="en-US" sz="1200" dirty="0">
                <a:solidFill>
                  <a:srgbClr val="333333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（用于信息编码）：带权路径最短的二叉树称为哈夫曼树或最优二叉树</a:t>
            </a:r>
            <a:endParaRPr lang="en-US" altLang="zh-CN" sz="1200" dirty="0">
              <a:solidFill>
                <a:srgbClr val="333333"/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r>
              <a:rPr lang="en" altLang="zh-CN" sz="1200" b="1" dirty="0">
                <a:solidFill>
                  <a:srgbClr val="333333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B</a:t>
            </a:r>
            <a:r>
              <a:rPr lang="zh-CN" altLang="en-US" sz="1200" b="1" dirty="0">
                <a:solidFill>
                  <a:srgbClr val="333333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树</a:t>
            </a:r>
            <a:r>
              <a:rPr lang="zh-CN" altLang="en-US" sz="1200" dirty="0">
                <a:solidFill>
                  <a:srgbClr val="333333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：一种对读写操作进行优化的自平衡的二叉查找树，能够保持数据有序，拥有多于两个的子树</a:t>
            </a:r>
            <a:endParaRPr lang="en-US" altLang="zh-CN" sz="1200" dirty="0">
              <a:solidFill>
                <a:srgbClr val="333333"/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endParaRPr lang="en-US" altLang="zh-CN" sz="1200" b="1" dirty="0">
              <a:solidFill>
                <a:srgbClr val="333333"/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r>
              <a:rPr lang="zh-CN" altLang="en-US" sz="1200" b="1" dirty="0">
                <a:solidFill>
                  <a:srgbClr val="FF000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二叉树</a:t>
            </a:r>
            <a:r>
              <a:rPr lang="zh-CN" altLang="en-US" sz="1200" dirty="0">
                <a:solidFill>
                  <a:srgbClr val="333333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：每个节点最多含有两个子树的树称为二叉树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D889CDA-11E9-C149-AAD1-5BEF139BCE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3003798"/>
            <a:ext cx="2448272" cy="187656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000787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755576" y="-1028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zh-CN" altLang="en-US" sz="2400" b="1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树的种类及存储</a:t>
            </a:r>
            <a:endParaRPr lang="en-US" altLang="zh-CN" sz="2400" b="1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49CBC90-A5CC-524F-8690-D44C5C31EED8}"/>
              </a:ext>
            </a:extLst>
          </p:cNvPr>
          <p:cNvSpPr txBox="1"/>
          <p:nvPr/>
        </p:nvSpPr>
        <p:spPr>
          <a:xfrm>
            <a:off x="762026" y="799345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b="1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二叉树的种类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C249B393-8752-9842-8FB5-70CEAC297F52}"/>
              </a:ext>
            </a:extLst>
          </p:cNvPr>
          <p:cNvSpPr/>
          <p:nvPr/>
        </p:nvSpPr>
        <p:spPr>
          <a:xfrm>
            <a:off x="-180528" y="1347614"/>
            <a:ext cx="828092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2"/>
            <a:r>
              <a:rPr lang="zh-CN" altLang="en-US" sz="1200" b="1" dirty="0">
                <a:solidFill>
                  <a:srgbClr val="FF000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完全二叉树</a:t>
            </a:r>
            <a:r>
              <a:rPr lang="zh-CN" altLang="en-US" sz="1200" dirty="0">
                <a:solidFill>
                  <a:srgbClr val="333333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：对于一颗二叉树，假设其深度为</a:t>
            </a:r>
            <a:r>
              <a:rPr lang="en" altLang="zh-CN" sz="1200" dirty="0">
                <a:solidFill>
                  <a:srgbClr val="333333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d(d&gt;1)</a:t>
            </a:r>
            <a:r>
              <a:rPr lang="zh-CN" altLang="en" sz="1200" dirty="0">
                <a:solidFill>
                  <a:srgbClr val="333333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。</a:t>
            </a:r>
            <a:r>
              <a:rPr lang="zh-CN" altLang="en-US" sz="1200" dirty="0">
                <a:solidFill>
                  <a:srgbClr val="333333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除了第</a:t>
            </a:r>
            <a:r>
              <a:rPr lang="en" altLang="zh-CN" sz="1200" dirty="0">
                <a:solidFill>
                  <a:srgbClr val="333333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d</a:t>
            </a:r>
            <a:r>
              <a:rPr lang="zh-CN" altLang="en-US" sz="1200" dirty="0">
                <a:solidFill>
                  <a:srgbClr val="333333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层外，其它各层的节点数目均已达最大值，且</a:t>
            </a:r>
            <a:r>
              <a:rPr lang="zh-CN" altLang="en-US" sz="1200" dirty="0">
                <a:solidFill>
                  <a:srgbClr val="FF000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第</a:t>
            </a:r>
            <a:r>
              <a:rPr lang="en" altLang="zh-CN" sz="1200" dirty="0">
                <a:solidFill>
                  <a:srgbClr val="FF000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d</a:t>
            </a:r>
            <a:r>
              <a:rPr lang="zh-CN" altLang="en-US" sz="1200" dirty="0">
                <a:solidFill>
                  <a:srgbClr val="FF000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层所有节点从左向右连续地紧密排列</a:t>
            </a:r>
            <a:r>
              <a:rPr lang="zh-CN" altLang="en-US" sz="1200" dirty="0">
                <a:solidFill>
                  <a:srgbClr val="333333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，这样的二叉树被称为完全二叉树，其中</a:t>
            </a:r>
            <a:r>
              <a:rPr lang="zh-CN" altLang="en-US" sz="1200" b="1" dirty="0">
                <a:solidFill>
                  <a:srgbClr val="FF000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满二叉树</a:t>
            </a:r>
            <a:r>
              <a:rPr lang="zh-CN" altLang="en-US" sz="1200" dirty="0">
                <a:solidFill>
                  <a:srgbClr val="333333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的定义是所有叶节点都在最底层的完全二叉树</a:t>
            </a:r>
            <a:endParaRPr lang="en-US" altLang="zh-CN" sz="1200" dirty="0">
              <a:solidFill>
                <a:srgbClr val="333333"/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lvl="2"/>
            <a:endParaRPr lang="en-US" altLang="zh-CN" sz="1200" dirty="0">
              <a:solidFill>
                <a:srgbClr val="333333"/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lvl="2"/>
            <a:endParaRPr lang="en-US" altLang="zh-CN" sz="1200" dirty="0">
              <a:solidFill>
                <a:srgbClr val="333333"/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lvl="2"/>
            <a:endParaRPr lang="en-US" altLang="zh-CN" sz="1200" dirty="0">
              <a:solidFill>
                <a:srgbClr val="333333"/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8DD8D7A-44B4-A648-8125-0B45593069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7182" y="2148263"/>
            <a:ext cx="2088232" cy="191385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55A609A-6EC8-6F40-AFED-44B5AE2DE1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4" y="2148263"/>
            <a:ext cx="2371493" cy="191385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F96D16F7-14C4-5040-A61A-76650FE88D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7329" y="2148262"/>
            <a:ext cx="2307115" cy="191976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592198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755576" y="-1028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zh-CN" altLang="en-US" sz="2400" b="1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树的种类及存储</a:t>
            </a:r>
            <a:endParaRPr lang="en-US" altLang="zh-CN" sz="2400" b="1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49CBC90-A5CC-524F-8690-D44C5C31EED8}"/>
              </a:ext>
            </a:extLst>
          </p:cNvPr>
          <p:cNvSpPr txBox="1"/>
          <p:nvPr/>
        </p:nvSpPr>
        <p:spPr>
          <a:xfrm>
            <a:off x="762026" y="799345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b="1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二叉树的种类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003C7A5-0A02-B145-839C-F71C9224E331}"/>
              </a:ext>
            </a:extLst>
          </p:cNvPr>
          <p:cNvSpPr txBox="1"/>
          <p:nvPr/>
        </p:nvSpPr>
        <p:spPr>
          <a:xfrm>
            <a:off x="-72193" y="1168677"/>
            <a:ext cx="6444393" cy="6203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2">
              <a:lnSpc>
                <a:spcPct val="150000"/>
              </a:lnSpc>
            </a:pPr>
            <a:r>
              <a:rPr lang="zh-CN" altLang="en-US" sz="1200" b="1" dirty="0">
                <a:solidFill>
                  <a:srgbClr val="FF000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平衡二叉树</a:t>
            </a:r>
            <a:r>
              <a:rPr lang="zh-CN" altLang="en-US" sz="1200" dirty="0">
                <a:solidFill>
                  <a:srgbClr val="333333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（</a:t>
            </a:r>
            <a:r>
              <a:rPr lang="en" altLang="zh-CN" sz="1200" dirty="0">
                <a:solidFill>
                  <a:srgbClr val="333333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AVL</a:t>
            </a:r>
            <a:r>
              <a:rPr lang="zh-CN" altLang="en-US" sz="1200" dirty="0">
                <a:solidFill>
                  <a:srgbClr val="333333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树）：当且仅当任何节点的两棵子树的高度差不大于</a:t>
            </a:r>
            <a:r>
              <a:rPr lang="en-US" altLang="zh-CN" sz="1200" dirty="0">
                <a:solidFill>
                  <a:srgbClr val="333333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1</a:t>
            </a:r>
            <a:r>
              <a:rPr lang="zh-CN" altLang="en-US" sz="1200" dirty="0">
                <a:solidFill>
                  <a:srgbClr val="333333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的二叉树</a:t>
            </a:r>
            <a:endParaRPr lang="en-US" altLang="zh-CN" sz="1200" dirty="0">
              <a:solidFill>
                <a:srgbClr val="333333"/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lvl="2">
              <a:lnSpc>
                <a:spcPct val="150000"/>
              </a:lnSpc>
            </a:pPr>
            <a:r>
              <a:rPr lang="zh-CN" altLang="en-US" sz="1200" dirty="0">
                <a:solidFill>
                  <a:srgbClr val="FF000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为什么</a:t>
            </a:r>
            <a:r>
              <a:rPr lang="zh-CN" altLang="en-US" sz="1200" dirty="0">
                <a:solidFill>
                  <a:srgbClr val="333333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需要平衡二叉树：防止树</a:t>
            </a:r>
            <a:r>
              <a:rPr lang="zh-CN" altLang="en-US" sz="1200">
                <a:solidFill>
                  <a:srgbClr val="333333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退化为链表</a:t>
            </a:r>
            <a:endParaRPr lang="zh-CN" altLang="en-US" sz="1200" dirty="0">
              <a:solidFill>
                <a:srgbClr val="333333"/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F9B927D-0520-894B-A6F2-97087B51A7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789040"/>
            <a:ext cx="6208062" cy="19126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E7087CC3-DC2E-7D37-AB14-BA00625106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0693" y="3946448"/>
            <a:ext cx="1113155" cy="93073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ABA8233-3E08-14B4-0656-FA5430FEC2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9912" y="3867894"/>
            <a:ext cx="1034922" cy="1142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228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755576" y="-1028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zh-CN" altLang="en-US" sz="2400" b="1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树的种类及存储</a:t>
            </a:r>
            <a:endParaRPr lang="en-US" altLang="zh-CN" sz="2400" b="1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49CBC90-A5CC-524F-8690-D44C5C31EED8}"/>
              </a:ext>
            </a:extLst>
          </p:cNvPr>
          <p:cNvSpPr txBox="1"/>
          <p:nvPr/>
        </p:nvSpPr>
        <p:spPr>
          <a:xfrm>
            <a:off x="762026" y="799345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b="1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二叉树的种类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003C7A5-0A02-B145-839C-F71C9224E331}"/>
              </a:ext>
            </a:extLst>
          </p:cNvPr>
          <p:cNvSpPr txBox="1"/>
          <p:nvPr/>
        </p:nvSpPr>
        <p:spPr>
          <a:xfrm>
            <a:off x="-180528" y="1419622"/>
            <a:ext cx="73796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2"/>
            <a:r>
              <a:rPr lang="zh-CN" altLang="en-US" sz="1200" b="1" dirty="0">
                <a:solidFill>
                  <a:srgbClr val="FF000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排序二叉树</a:t>
            </a:r>
            <a:r>
              <a:rPr lang="zh-CN" altLang="en-US" sz="1200" dirty="0">
                <a:solidFill>
                  <a:srgbClr val="333333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（二叉查找树（英语：</a:t>
            </a:r>
            <a:r>
              <a:rPr lang="en" altLang="zh-CN" sz="1200" dirty="0">
                <a:solidFill>
                  <a:srgbClr val="333333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Binary Search Tree</a:t>
            </a:r>
            <a:r>
              <a:rPr lang="zh-CN" altLang="en" sz="1200" dirty="0">
                <a:solidFill>
                  <a:srgbClr val="333333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），</a:t>
            </a:r>
            <a:r>
              <a:rPr lang="zh-CN" altLang="en-US" sz="1200" dirty="0">
                <a:solidFill>
                  <a:srgbClr val="333333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也称二叉搜索树、有序二叉树）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66B2D11-2201-6E47-9A4A-6497EC05821C}"/>
              </a:ext>
            </a:extLst>
          </p:cNvPr>
          <p:cNvSpPr txBox="1"/>
          <p:nvPr/>
        </p:nvSpPr>
        <p:spPr>
          <a:xfrm>
            <a:off x="743526" y="1947566"/>
            <a:ext cx="462017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solidFill>
                  <a:srgbClr val="FF000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排序二叉树</a:t>
            </a:r>
            <a:r>
              <a:rPr lang="en-US" altLang="zh-CN" sz="1200" dirty="0">
                <a:solidFill>
                  <a:srgbClr val="FF000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(BST)</a:t>
            </a:r>
            <a:r>
              <a:rPr lang="zh-CN" altLang="en-US" sz="1200" dirty="0">
                <a:solidFill>
                  <a:srgbClr val="FF000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的要求</a:t>
            </a:r>
            <a:r>
              <a:rPr lang="en-US" altLang="zh-CN" sz="1200" dirty="0">
                <a:solidFill>
                  <a:srgbClr val="FF000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:</a:t>
            </a:r>
          </a:p>
          <a:p>
            <a:r>
              <a:rPr lang="en-US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1.</a:t>
            </a:r>
            <a:r>
              <a:rPr lang="zh-CN" altLang="en-US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若左子树不空，则左子树上所有节点的值均小于它的根节点的值</a:t>
            </a:r>
          </a:p>
          <a:p>
            <a:r>
              <a:rPr lang="en-US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2.</a:t>
            </a:r>
            <a:r>
              <a:rPr lang="zh-CN" altLang="en-US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若右子树不空，则右子树上所有节点的值均大于它的根节点的值</a:t>
            </a:r>
          </a:p>
          <a:p>
            <a:r>
              <a:rPr lang="en-US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3.</a:t>
            </a:r>
            <a:r>
              <a:rPr lang="zh-CN" altLang="en-US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左、右子树也分别为二叉排序树</a:t>
            </a:r>
          </a:p>
          <a:p>
            <a:r>
              <a:rPr lang="zh-CN" altLang="en-US" sz="1200" dirty="0">
                <a:solidFill>
                  <a:srgbClr val="FF000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排序二叉树包含空树</a:t>
            </a:r>
          </a:p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kumimoji="1" lang="zh-CN" altLang="en-US" sz="1200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7DD07C7-D234-434C-B058-47E0DB4E53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8104" y="2091771"/>
            <a:ext cx="2275706" cy="183524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79782F0-EF9E-AB16-D96E-E6338D5026AE}"/>
              </a:ext>
            </a:extLst>
          </p:cNvPr>
          <p:cNvSpPr txBox="1"/>
          <p:nvPr/>
        </p:nvSpPr>
        <p:spPr>
          <a:xfrm>
            <a:off x="755576" y="3118197"/>
            <a:ext cx="35878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注</a:t>
            </a:r>
            <a:r>
              <a:rPr kumimoji="1" lang="en-US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1</a:t>
            </a:r>
            <a:r>
              <a:rPr kumimoji="1" lang="zh-CN" altLang="en-US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：一般称为二叉排序树</a:t>
            </a:r>
            <a:endParaRPr kumimoji="1" lang="en-US" altLang="zh-CN" sz="1200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r>
              <a:rPr kumimoji="1" lang="zh-CN" altLang="en-US" sz="1200" dirty="0">
                <a:solidFill>
                  <a:srgbClr val="FF000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注</a:t>
            </a:r>
            <a:r>
              <a:rPr kumimoji="1" lang="en-US" altLang="zh-CN" sz="1200" dirty="0">
                <a:solidFill>
                  <a:srgbClr val="FF000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2</a:t>
            </a:r>
            <a:r>
              <a:rPr kumimoji="1" lang="zh-CN" altLang="en-US" sz="1200" dirty="0">
                <a:solidFill>
                  <a:srgbClr val="FF000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：中序遍历</a:t>
            </a:r>
            <a:r>
              <a:rPr kumimoji="1" lang="zh-CN" altLang="en-US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排序二叉树，会得到一个有序的序列</a:t>
            </a:r>
          </a:p>
        </p:txBody>
      </p:sp>
    </p:spTree>
    <p:extLst>
      <p:ext uri="{BB962C8B-B14F-4D97-AF65-F5344CB8AC3E}">
        <p14:creationId xmlns:p14="http://schemas.microsoft.com/office/powerpoint/2010/main" val="7557388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755576" y="-1028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树的种类及存储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49CBC90-A5CC-524F-8690-D44C5C31EED8}"/>
              </a:ext>
            </a:extLst>
          </p:cNvPr>
          <p:cNvSpPr txBox="1"/>
          <p:nvPr/>
        </p:nvSpPr>
        <p:spPr>
          <a:xfrm>
            <a:off x="762026" y="799345"/>
            <a:ext cx="867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b="1" dirty="0">
                <a:solidFill>
                  <a:prstClr val="black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思考：</a:t>
            </a:r>
            <a:endParaRPr kumimoji="1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2AD8E0F2-5712-6204-BA9B-6FF861FAE1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5616" y="1268640"/>
            <a:ext cx="596676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en-US" altLang="zh-CN" sz="14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1</a:t>
            </a:r>
            <a:r>
              <a:rPr kumimoji="1" lang="zh-CN" altLang="en-US" sz="14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、二叉树可由很多类型：满二叉树、平衡二叉树、排序二叉树各自作用？</a:t>
            </a:r>
            <a:endParaRPr kumimoji="1" lang="en-US" altLang="zh-CN" sz="1400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AD4DCB-5BFE-636A-5C30-97C53648F1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80660" y="1779662"/>
            <a:ext cx="4836676" cy="897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满二叉树：层次存储的时候，从左到右控制节点产生</a:t>
            </a:r>
            <a:endParaRPr lang="en-US" altLang="zh-CN" sz="1200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平衡二叉树：防止树变成链表</a:t>
            </a:r>
            <a:endParaRPr lang="en-US" altLang="zh-CN" sz="1200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排序二叉树：对数据排序，检索起来速度快。比如查找</a:t>
            </a:r>
            <a:r>
              <a:rPr lang="en-US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465405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755576" y="-1028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zh-CN" altLang="en-US" sz="2400" b="1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树的种类及存储</a:t>
            </a:r>
            <a:endParaRPr lang="en-US" altLang="zh-CN" sz="2400" b="1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49CBC90-A5CC-524F-8690-D44C5C31EED8}"/>
              </a:ext>
            </a:extLst>
          </p:cNvPr>
          <p:cNvSpPr txBox="1"/>
          <p:nvPr/>
        </p:nvSpPr>
        <p:spPr>
          <a:xfrm>
            <a:off x="762026" y="799345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b="1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二叉树的存储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BED75EA-F36D-F543-A663-4A9BFB6C9CE3}"/>
              </a:ext>
            </a:extLst>
          </p:cNvPr>
          <p:cNvSpPr txBox="1"/>
          <p:nvPr/>
        </p:nvSpPr>
        <p:spPr>
          <a:xfrm>
            <a:off x="739328" y="1344258"/>
            <a:ext cx="80746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 b="1" dirty="0">
                <a:solidFill>
                  <a:srgbClr val="FF000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顺序存储</a:t>
            </a:r>
            <a:r>
              <a:rPr lang="zh-CN" altLang="en-US" sz="1200" b="1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：</a:t>
            </a:r>
            <a:r>
              <a:rPr lang="zh-CN" altLang="en-US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将</a:t>
            </a:r>
            <a:r>
              <a:rPr lang="zh-CN" altLang="en-US" sz="1200" dirty="0">
                <a:solidFill>
                  <a:srgbClr val="FF000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二叉树存储在固定的数组中</a:t>
            </a:r>
            <a:r>
              <a:rPr lang="zh-CN" altLang="en-US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，虽然在遍历速度上有一定的优势，但因所占空间比较大，是非主流二叉树</a:t>
            </a:r>
            <a:endParaRPr lang="en-US" altLang="zh-CN" sz="1200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存储方式</a:t>
            </a:r>
            <a:r>
              <a:rPr lang="en-US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.</a:t>
            </a:r>
            <a:r>
              <a:rPr lang="zh-CN" altLang="en-US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二叉树通常以链式存储</a:t>
            </a:r>
            <a:endParaRPr kumimoji="1" lang="zh-CN" altLang="en-US" sz="1200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5477D78-2B0F-9844-BE91-F926A5E190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978302"/>
            <a:ext cx="3240360" cy="273140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69BD9FBB-02A1-FFAE-823B-93E1080F39E0}"/>
              </a:ext>
            </a:extLst>
          </p:cNvPr>
          <p:cNvSpPr txBox="1"/>
          <p:nvPr/>
        </p:nvSpPr>
        <p:spPr>
          <a:xfrm>
            <a:off x="5796136" y="2139702"/>
            <a:ext cx="26532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思考</a:t>
            </a:r>
            <a:r>
              <a:rPr kumimoji="1" lang="en-US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:</a:t>
            </a:r>
            <a:r>
              <a:rPr kumimoji="1" lang="zh-CN" altLang="en-US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存储树，要存储树的哪些信息？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0068107-A83E-2457-73FA-FD3F387A36BD}"/>
              </a:ext>
            </a:extLst>
          </p:cNvPr>
          <p:cNvSpPr txBox="1"/>
          <p:nvPr/>
        </p:nvSpPr>
        <p:spPr>
          <a:xfrm>
            <a:off x="6228184" y="2433250"/>
            <a:ext cx="12170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en-US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1</a:t>
            </a:r>
            <a:r>
              <a:rPr kumimoji="1" lang="zh-CN" altLang="en-US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树结点数据</a:t>
            </a:r>
            <a:endParaRPr kumimoji="1" lang="en-US" altLang="zh-CN" sz="1200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en-US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2</a:t>
            </a:r>
            <a:r>
              <a:rPr kumimoji="1" lang="zh-CN" altLang="en-US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树结点的关系</a:t>
            </a:r>
          </a:p>
        </p:txBody>
      </p:sp>
    </p:spTree>
    <p:extLst>
      <p:ext uri="{BB962C8B-B14F-4D97-AF65-F5344CB8AC3E}">
        <p14:creationId xmlns:p14="http://schemas.microsoft.com/office/powerpoint/2010/main" val="2256715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755576" y="-1028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zh-CN" altLang="en-US" sz="2400" b="1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树的种类及存储</a:t>
            </a:r>
            <a:endParaRPr lang="en-US" altLang="zh-CN" sz="2400" b="1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49CBC90-A5CC-524F-8690-D44C5C31EED8}"/>
              </a:ext>
            </a:extLst>
          </p:cNvPr>
          <p:cNvSpPr txBox="1"/>
          <p:nvPr/>
        </p:nvSpPr>
        <p:spPr>
          <a:xfrm>
            <a:off x="762026" y="799345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b="1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二叉树的存储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BED75EA-F36D-F543-A663-4A9BFB6C9CE3}"/>
              </a:ext>
            </a:extLst>
          </p:cNvPr>
          <p:cNvSpPr txBox="1"/>
          <p:nvPr/>
        </p:nvSpPr>
        <p:spPr>
          <a:xfrm>
            <a:off x="739328" y="1344258"/>
            <a:ext cx="72042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 b="1" dirty="0">
                <a:solidFill>
                  <a:srgbClr val="FF000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链式存储</a:t>
            </a:r>
            <a:r>
              <a:rPr lang="zh-CN" altLang="en-US" sz="1200" b="1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：</a:t>
            </a:r>
            <a:r>
              <a:rPr lang="zh-CN" altLang="en-US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由于对节点的个数无法掌握，常见</a:t>
            </a:r>
            <a:r>
              <a:rPr lang="zh-CN" altLang="en-US" sz="1200" dirty="0">
                <a:solidFill>
                  <a:srgbClr val="FF000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树的存储</a:t>
            </a:r>
            <a:r>
              <a:rPr lang="zh-CN" altLang="en-US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表示都</a:t>
            </a:r>
            <a:r>
              <a:rPr lang="zh-CN" altLang="en-US" sz="1200" dirty="0">
                <a:solidFill>
                  <a:srgbClr val="FF000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转换成二叉树</a:t>
            </a:r>
            <a:r>
              <a:rPr lang="zh-CN" altLang="en-US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进行处理，子节点个数最多为</a:t>
            </a:r>
            <a:r>
              <a:rPr lang="en-US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2</a:t>
            </a:r>
            <a:endParaRPr kumimoji="1" lang="zh-CN" altLang="en-US" sz="1200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10D5143-2D6E-244F-8CC2-9C5B85B7CD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146" y="1823305"/>
            <a:ext cx="5220072" cy="289685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9ECB302B-B5AC-0A4E-FACE-381D324119F1}"/>
              </a:ext>
            </a:extLst>
          </p:cNvPr>
          <p:cNvSpPr txBox="1"/>
          <p:nvPr/>
        </p:nvSpPr>
        <p:spPr>
          <a:xfrm>
            <a:off x="6153514" y="1916307"/>
            <a:ext cx="25026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思考</a:t>
            </a:r>
            <a:r>
              <a:rPr kumimoji="1" lang="en-US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:</a:t>
            </a:r>
            <a:r>
              <a:rPr kumimoji="1" lang="zh-CN" altLang="en-US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链式存储、顺序存储优缺点？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6FEE5A2-1B0C-6158-3246-A91AEA9470CA}"/>
              </a:ext>
            </a:extLst>
          </p:cNvPr>
          <p:cNvSpPr txBox="1"/>
          <p:nvPr/>
        </p:nvSpPr>
        <p:spPr>
          <a:xfrm>
            <a:off x="6355609" y="2340917"/>
            <a:ext cx="250260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en-US" altLang="zh-CN" sz="11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1</a:t>
            </a:r>
            <a:r>
              <a:rPr kumimoji="1" lang="zh-CN" altLang="en-US" sz="11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链式存储：很容易找到子节点、父节点</a:t>
            </a:r>
            <a:r>
              <a:rPr kumimoji="1" lang="zh-CN" altLang="en-US" sz="1100" dirty="0">
                <a:solidFill>
                  <a:srgbClr val="FF000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关系</a:t>
            </a:r>
            <a:endParaRPr kumimoji="1" lang="en-US" altLang="zh-CN" sz="1100" dirty="0">
              <a:solidFill>
                <a:srgbClr val="FF0000"/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en-US" altLang="zh-CN" sz="11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2</a:t>
            </a:r>
            <a:r>
              <a:rPr kumimoji="1" lang="zh-CN" altLang="en-US" sz="11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顺序存储：直接存数据，没有其他冗余信息，</a:t>
            </a:r>
            <a:r>
              <a:rPr kumimoji="1" lang="zh-CN" altLang="en-US" sz="1100" dirty="0">
                <a:solidFill>
                  <a:srgbClr val="FF000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节省空间</a:t>
            </a:r>
          </a:p>
        </p:txBody>
      </p:sp>
    </p:spTree>
    <p:extLst>
      <p:ext uri="{BB962C8B-B14F-4D97-AF65-F5344CB8AC3E}">
        <p14:creationId xmlns:p14="http://schemas.microsoft.com/office/powerpoint/2010/main" val="1651573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DD1C6595-999A-1543-80D7-CDA611562E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8650" y="-19050"/>
            <a:ext cx="3943350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>
              <a:defRPr/>
            </a:pPr>
            <a:r>
              <a:rPr lang="zh-CN" altLang="en-US" sz="2400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总结</a:t>
            </a:r>
            <a:endParaRPr lang="zh-TW" altLang="zh-CN" sz="2400" b="1" kern="0" dirty="0">
              <a:solidFill>
                <a:schemeClr val="tx1">
                  <a:lumMod val="65000"/>
                  <a:lumOff val="3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BA841CB3-CFC2-954A-8467-E220136B773D}"/>
              </a:ext>
            </a:extLst>
          </p:cNvPr>
          <p:cNvSpPr/>
          <p:nvPr/>
        </p:nvSpPr>
        <p:spPr>
          <a:xfrm rot="2700000">
            <a:off x="1363663" y="1519238"/>
            <a:ext cx="1544637" cy="1544637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B3BD66B-B645-0A4A-84B2-3AEA194A3384}"/>
              </a:ext>
            </a:extLst>
          </p:cNvPr>
          <p:cNvSpPr/>
          <p:nvPr/>
        </p:nvSpPr>
        <p:spPr>
          <a:xfrm rot="2700000">
            <a:off x="1147763" y="1511300"/>
            <a:ext cx="1544638" cy="154463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5" name="标题占位符 1">
            <a:extLst>
              <a:ext uri="{FF2B5EF4-FFF2-40B4-BE49-F238E27FC236}">
                <a16:creationId xmlns:a16="http://schemas.microsoft.com/office/drawing/2014/main" id="{34AAA216-D336-E14B-81A1-9876E4765A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225" y="1924050"/>
            <a:ext cx="3829050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 algn="ctr">
              <a:defRPr/>
            </a:pPr>
            <a:r>
              <a:rPr lang="zh-CN" altLang="en-US" sz="3600" kern="0" dirty="0">
                <a:solidFill>
                  <a:schemeClr val="bg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总结</a:t>
            </a:r>
            <a:endParaRPr lang="zh-TW" altLang="zh-CN" sz="3600" kern="0" dirty="0">
              <a:solidFill>
                <a:schemeClr val="bg1"/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3334942-E0E2-F94A-A800-1642C20D84B4}"/>
              </a:ext>
            </a:extLst>
          </p:cNvPr>
          <p:cNvSpPr txBox="1"/>
          <p:nvPr/>
        </p:nvSpPr>
        <p:spPr>
          <a:xfrm>
            <a:off x="3347864" y="1515292"/>
            <a:ext cx="4785284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 b="1" dirty="0">
                <a:solidFill>
                  <a:srgbClr val="FF000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二叉树</a:t>
            </a:r>
            <a:r>
              <a:rPr lang="en-US" altLang="zh-CN" sz="1200" b="1" dirty="0">
                <a:solidFill>
                  <a:srgbClr val="FF000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:</a:t>
            </a:r>
            <a:r>
              <a:rPr lang="zh-CN" altLang="en-US" sz="1200" b="1" dirty="0">
                <a:solidFill>
                  <a:srgbClr val="FF000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lang="zh-CN" altLang="en-US" sz="1200" dirty="0">
                <a:solidFill>
                  <a:srgbClr val="333333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每个节点最多含有两个子树的树称为二叉树</a:t>
            </a:r>
            <a:endParaRPr lang="en-US" altLang="zh-CN" sz="1200" b="1" dirty="0">
              <a:solidFill>
                <a:srgbClr val="FF0000"/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altLang="zh-CN" sz="1200" b="1" dirty="0">
              <a:solidFill>
                <a:srgbClr val="FF0000"/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 b="1" dirty="0">
                <a:solidFill>
                  <a:srgbClr val="FF000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完全二叉树</a:t>
            </a:r>
            <a:r>
              <a:rPr lang="zh-CN" altLang="en-US" sz="1200" dirty="0">
                <a:solidFill>
                  <a:srgbClr val="333333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：对于一颗二叉树，假设其深度为</a:t>
            </a:r>
            <a:r>
              <a:rPr lang="en" altLang="zh-CN" sz="1200" dirty="0">
                <a:solidFill>
                  <a:srgbClr val="333333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d(d&gt;1)</a:t>
            </a:r>
            <a:r>
              <a:rPr lang="zh-CN" altLang="en" sz="1200" dirty="0">
                <a:solidFill>
                  <a:srgbClr val="333333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。</a:t>
            </a:r>
            <a:r>
              <a:rPr lang="zh-CN" altLang="en-US" sz="1200" dirty="0">
                <a:solidFill>
                  <a:srgbClr val="333333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除了第</a:t>
            </a:r>
            <a:r>
              <a:rPr lang="en" altLang="zh-CN" sz="1200" dirty="0">
                <a:solidFill>
                  <a:srgbClr val="333333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d</a:t>
            </a:r>
            <a:r>
              <a:rPr lang="zh-CN" altLang="en-US" sz="1200" dirty="0">
                <a:solidFill>
                  <a:srgbClr val="333333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层外</a:t>
            </a:r>
            <a:endParaRPr lang="en-US" altLang="zh-CN" sz="1200" dirty="0">
              <a:solidFill>
                <a:srgbClr val="333333"/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 dirty="0">
                <a:solidFill>
                  <a:srgbClr val="333333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其它各层的节点数目均已达最大值，且第</a:t>
            </a:r>
            <a:r>
              <a:rPr lang="en" altLang="zh-CN" sz="1200" dirty="0">
                <a:solidFill>
                  <a:srgbClr val="333333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d</a:t>
            </a:r>
            <a:r>
              <a:rPr lang="zh-CN" altLang="en-US" sz="1200" dirty="0">
                <a:solidFill>
                  <a:srgbClr val="333333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层所有节点从左向右连续</a:t>
            </a:r>
            <a:endParaRPr lang="en-US" altLang="zh-CN" sz="1200" dirty="0">
              <a:solidFill>
                <a:srgbClr val="333333"/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 dirty="0">
                <a:solidFill>
                  <a:srgbClr val="333333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地紧密排列，这样的二叉树被称为</a:t>
            </a:r>
            <a:r>
              <a:rPr lang="zh-CN" altLang="en-US" sz="1200" dirty="0">
                <a:solidFill>
                  <a:srgbClr val="FF000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完全二叉树</a:t>
            </a:r>
            <a:endParaRPr lang="en-US" altLang="zh-CN" sz="1200" dirty="0">
              <a:solidFill>
                <a:srgbClr val="FF0000"/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kumimoji="1" lang="en-US" altLang="zh-CN" sz="1200" dirty="0">
              <a:solidFill>
                <a:srgbClr val="FF0000"/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b="1" dirty="0">
                <a:solidFill>
                  <a:srgbClr val="FF000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二叉树的存储方式</a:t>
            </a:r>
            <a:r>
              <a:rPr kumimoji="1" lang="en-US" altLang="zh-CN" sz="1200" dirty="0">
                <a:solidFill>
                  <a:srgbClr val="FF000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:</a:t>
            </a:r>
            <a:r>
              <a:rPr kumimoji="1" lang="zh-CN" altLang="en-US" sz="1200" dirty="0">
                <a:solidFill>
                  <a:srgbClr val="FF000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kumimoji="1" lang="zh-CN" altLang="en-US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链式存储</a:t>
            </a:r>
            <a:r>
              <a:rPr kumimoji="1" lang="en-US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(</a:t>
            </a:r>
            <a:r>
              <a:rPr kumimoji="1" lang="zh-CN" altLang="en-US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每个结点有两个指针域</a:t>
            </a:r>
            <a:r>
              <a:rPr kumimoji="1" lang="en-US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)</a:t>
            </a:r>
            <a:endParaRPr kumimoji="1" lang="zh-CN" altLang="en-US" sz="1200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728397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MH_Others_1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958975" y="1917700"/>
            <a:ext cx="644525" cy="264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lIns="68580" tIns="34290" rIns="68580" bIns="34290"/>
          <a:lstStyle>
            <a:lvl1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eaLnBrk="1" hangingPunct="1">
              <a:buFont typeface="Arial" charset="0"/>
              <a:buNone/>
            </a:pPr>
            <a:r>
              <a:rPr lang="en-US" altLang="zh-CN" sz="3600">
                <a:solidFill>
                  <a:srgbClr val="FF000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Contents</a:t>
            </a:r>
          </a:p>
        </p:txBody>
      </p:sp>
      <p:sp>
        <p:nvSpPr>
          <p:cNvPr id="7" name="MH_Others_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698625" y="915988"/>
            <a:ext cx="936625" cy="93503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0">
            <a:solidFill>
              <a:srgbClr val="FFFFFF">
                <a:alpha val="49000"/>
              </a:srgbClr>
            </a:solidFill>
          </a:ln>
        </p:spPr>
        <p:txBody>
          <a:bodyPr lIns="68580" tIns="34290" rIns="68580" bIns="135000"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ts val="7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zh-CN" altLang="en-US" sz="4400" b="1" dirty="0">
                <a:solidFill>
                  <a:srgbClr val="FFFFFF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目</a:t>
            </a:r>
          </a:p>
        </p:txBody>
      </p:sp>
      <p:sp>
        <p:nvSpPr>
          <p:cNvPr id="8" name="MH_Others_3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331640" y="1759696"/>
            <a:ext cx="734366" cy="734366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zh-CN" altLang="en-US" sz="4400" b="1" dirty="0">
                <a:ln w="3175">
                  <a:solidFill>
                    <a:srgbClr val="FFFFFF"/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录</a:t>
            </a:r>
          </a:p>
        </p:txBody>
      </p:sp>
      <p:sp>
        <p:nvSpPr>
          <p:cNvPr id="8196" name="TextBox 9"/>
          <p:cNvSpPr txBox="1">
            <a:spLocks noChangeArrowheads="1"/>
          </p:cNvSpPr>
          <p:nvPr/>
        </p:nvSpPr>
        <p:spPr bwMode="auto">
          <a:xfrm>
            <a:off x="3851920" y="756855"/>
            <a:ext cx="4319588" cy="3474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71450" indent="-17145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marL="285750" marR="0" lvl="0" indent="-28575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u"/>
              <a:tabLst/>
              <a:defRPr/>
            </a:pPr>
            <a:r>
              <a:rPr lang="zh-CN" altLang="en-US" sz="14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树的概念</a:t>
            </a:r>
            <a:endParaRPr lang="en-US" altLang="zh-CN" sz="1400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285750" marR="0" lvl="0" indent="-28575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u"/>
              <a:tabLst/>
              <a:defRPr/>
            </a:pPr>
            <a:r>
              <a:rPr lang="zh-CN" altLang="en-US" sz="14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树的种类及存储</a:t>
            </a:r>
            <a:endParaRPr lang="en-US" altLang="zh-CN" sz="1400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285750" marR="0" lvl="0" indent="-28575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u"/>
              <a:tabLst/>
              <a:defRPr/>
            </a:pPr>
            <a:r>
              <a:rPr lang="zh-CN" altLang="en-US" sz="1400" dirty="0">
                <a:solidFill>
                  <a:srgbClr val="FF000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树的应用场景</a:t>
            </a:r>
            <a:r>
              <a:rPr lang="en-US" altLang="zh-CN" sz="1400" dirty="0">
                <a:solidFill>
                  <a:srgbClr val="FF000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_</a:t>
            </a:r>
            <a:r>
              <a:rPr lang="zh-CN" altLang="en-US" sz="1400" dirty="0">
                <a:solidFill>
                  <a:srgbClr val="FF000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数据库索引</a:t>
            </a:r>
            <a:endParaRPr lang="en-US" altLang="zh-CN" sz="1400" dirty="0">
              <a:solidFill>
                <a:srgbClr val="FF0000"/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285750" marR="0" lvl="0" indent="-28575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u"/>
              <a:tabLst/>
              <a:defRPr/>
            </a:pPr>
            <a:r>
              <a:rPr lang="zh-CN" altLang="en-US" sz="14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二叉树的概念和性质</a:t>
            </a:r>
            <a:endParaRPr lang="en-US" altLang="zh-CN" sz="1400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285750" marR="0" lvl="0" indent="-28575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u"/>
              <a:tabLst/>
              <a:defRPr/>
            </a:pPr>
            <a:r>
              <a:rPr lang="zh-CN" altLang="en-US" sz="14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二叉树的广度优先遍历</a:t>
            </a:r>
            <a:endParaRPr lang="en-US" altLang="zh-CN" sz="1400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285750" marR="0" lvl="0" indent="-28575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u"/>
              <a:tabLst/>
              <a:defRPr/>
            </a:pPr>
            <a:r>
              <a:rPr lang="zh-CN" altLang="en-US" sz="14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二叉树的广度优先遍历实现</a:t>
            </a:r>
            <a:endParaRPr lang="en-US" altLang="zh-CN" sz="1400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285750" marR="0" lvl="0" indent="-28575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u"/>
              <a:tabLst/>
              <a:defRPr/>
            </a:pPr>
            <a:r>
              <a:rPr lang="zh-CN" altLang="en-US" sz="14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二叉树的三种深度优先遍历</a:t>
            </a:r>
            <a:endParaRPr lang="en-US" altLang="zh-CN" sz="1400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285750" marR="0" lvl="0" indent="-28575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u"/>
              <a:tabLst/>
              <a:defRPr/>
            </a:pPr>
            <a:r>
              <a:rPr lang="zh-CN" altLang="en-US" sz="14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二叉树由遍历结果反推二叉树的结构</a:t>
            </a:r>
            <a:endParaRPr lang="en-US" altLang="zh-CN" sz="1400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424635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755576" y="-1028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zh-CN" altLang="en-US" sz="2400" b="1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树的应用场景</a:t>
            </a:r>
            <a:r>
              <a:rPr lang="en-US" altLang="zh-CN" sz="2400" b="1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_</a:t>
            </a:r>
            <a:r>
              <a:rPr lang="zh-CN" altLang="en-US" sz="2400" b="1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数据库索引</a:t>
            </a:r>
            <a:endParaRPr lang="en-US" altLang="zh-CN" sz="2400" b="1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49CBC90-A5CC-524F-8690-D44C5C31EED8}"/>
              </a:ext>
            </a:extLst>
          </p:cNvPr>
          <p:cNvSpPr txBox="1"/>
          <p:nvPr/>
        </p:nvSpPr>
        <p:spPr>
          <a:xfrm>
            <a:off x="762026" y="799345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b="1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树的应用场景</a:t>
            </a: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DCDDC981-E06B-FA40-93C2-DF484CA8A532}"/>
              </a:ext>
            </a:extLst>
          </p:cNvPr>
          <p:cNvSpPr txBox="1"/>
          <p:nvPr/>
        </p:nvSpPr>
        <p:spPr>
          <a:xfrm>
            <a:off x="787868" y="1470470"/>
            <a:ext cx="602222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①</a:t>
            </a:r>
            <a:r>
              <a:rPr lang="en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xml</a:t>
            </a:r>
            <a:r>
              <a:rPr lang="zh-CN" altLang="e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，</a:t>
            </a:r>
            <a:r>
              <a:rPr lang="en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html</a:t>
            </a:r>
            <a:r>
              <a:rPr lang="zh-CN" altLang="en-US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等，那么编写这些东西的解析器的时候，不可避免用到树</a:t>
            </a:r>
            <a:br>
              <a:rPr lang="zh-CN" altLang="en-US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</a:br>
            <a:r>
              <a:rPr lang="zh-CN" altLang="en-US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②路由协议就是使用了树的算法</a:t>
            </a:r>
            <a:br>
              <a:rPr lang="zh-CN" altLang="en-US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</a:br>
            <a:r>
              <a:rPr lang="zh-CN" altLang="en-US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③</a:t>
            </a:r>
            <a:r>
              <a:rPr lang="en" altLang="zh-CN" sz="1200" dirty="0" err="1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mysql</a:t>
            </a:r>
            <a:r>
              <a:rPr lang="zh-CN" altLang="en-US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数据库索引</a:t>
            </a:r>
            <a:br>
              <a:rPr lang="zh-CN" altLang="en-US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</a:br>
            <a:r>
              <a:rPr lang="zh-CN" altLang="en-US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④文件系统的目录结构</a:t>
            </a:r>
            <a:br>
              <a:rPr lang="zh-CN" altLang="en-US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</a:br>
            <a:r>
              <a:rPr lang="zh-CN" altLang="en-US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⑤所以很多经典的</a:t>
            </a:r>
            <a:r>
              <a:rPr lang="en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AI</a:t>
            </a:r>
            <a:r>
              <a:rPr lang="zh-CN" altLang="en-US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算法其实都是树搜索，此外机器学习中的</a:t>
            </a:r>
            <a:r>
              <a:rPr lang="en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decision tree</a:t>
            </a:r>
            <a:r>
              <a:rPr lang="zh-CN" altLang="en-US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也是树结构</a:t>
            </a:r>
            <a:endParaRPr kumimoji="1" lang="zh-CN" altLang="en-US" sz="1200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pic>
        <p:nvPicPr>
          <p:cNvPr id="47" name="图片 46">
            <a:extLst>
              <a:ext uri="{FF2B5EF4-FFF2-40B4-BE49-F238E27FC236}">
                <a16:creationId xmlns:a16="http://schemas.microsoft.com/office/drawing/2014/main" id="{B9A323A7-F657-2C46-A08A-5A8D1A8406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2643758"/>
            <a:ext cx="3600400" cy="203225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688159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MH_Others_1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958975" y="1917700"/>
            <a:ext cx="644525" cy="264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lIns="68580" tIns="34290" rIns="68580" bIns="34290"/>
          <a:lstStyle>
            <a:lvl1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eaLnBrk="1" hangingPunct="1">
              <a:buFont typeface="Arial" charset="0"/>
              <a:buNone/>
            </a:pPr>
            <a:r>
              <a:rPr lang="en-US" altLang="zh-CN" sz="3600">
                <a:solidFill>
                  <a:srgbClr val="FF000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Contents</a:t>
            </a:r>
          </a:p>
        </p:txBody>
      </p:sp>
      <p:sp>
        <p:nvSpPr>
          <p:cNvPr id="7" name="MH_Others_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698625" y="915988"/>
            <a:ext cx="936625" cy="93503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0">
            <a:solidFill>
              <a:srgbClr val="FFFFFF">
                <a:alpha val="49000"/>
              </a:srgbClr>
            </a:solidFill>
          </a:ln>
        </p:spPr>
        <p:txBody>
          <a:bodyPr lIns="68580" tIns="34290" rIns="68580" bIns="135000"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ts val="7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zh-CN" altLang="en-US" sz="4400" b="1" dirty="0">
                <a:solidFill>
                  <a:srgbClr val="FFFFFF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目</a:t>
            </a:r>
          </a:p>
        </p:txBody>
      </p:sp>
      <p:sp>
        <p:nvSpPr>
          <p:cNvPr id="8" name="MH_Others_3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331640" y="1759696"/>
            <a:ext cx="734366" cy="734366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zh-CN" altLang="en-US" sz="4400" b="1" dirty="0">
                <a:ln w="3175">
                  <a:solidFill>
                    <a:srgbClr val="FFFFFF"/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录</a:t>
            </a:r>
          </a:p>
        </p:txBody>
      </p:sp>
      <p:sp>
        <p:nvSpPr>
          <p:cNvPr id="8196" name="TextBox 9"/>
          <p:cNvSpPr txBox="1">
            <a:spLocks noChangeArrowheads="1"/>
          </p:cNvSpPr>
          <p:nvPr/>
        </p:nvSpPr>
        <p:spPr bwMode="auto">
          <a:xfrm>
            <a:off x="3851920" y="756855"/>
            <a:ext cx="4319588" cy="3474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71450" indent="-17145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marL="285750" marR="0" lvl="0" indent="-28575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u"/>
              <a:tabLst/>
              <a:defRPr/>
            </a:pPr>
            <a:r>
              <a:rPr lang="zh-CN" altLang="en-US" sz="1400" dirty="0">
                <a:solidFill>
                  <a:srgbClr val="FF000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树的概念</a:t>
            </a:r>
            <a:endParaRPr lang="en-US" altLang="zh-CN" sz="1400" dirty="0">
              <a:solidFill>
                <a:srgbClr val="FF0000"/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285750" marR="0" lvl="0" indent="-28575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u"/>
              <a:tabLst/>
              <a:defRPr/>
            </a:pPr>
            <a:r>
              <a:rPr lang="zh-CN" altLang="en-US" sz="14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树的种类及存储</a:t>
            </a:r>
            <a:endParaRPr lang="en-US" altLang="zh-CN" sz="1400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285750" marR="0" lvl="0" indent="-28575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u"/>
              <a:tabLst/>
              <a:defRPr/>
            </a:pPr>
            <a:r>
              <a:rPr lang="zh-CN" altLang="en-US" sz="14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树的应用场景</a:t>
            </a:r>
            <a:r>
              <a:rPr lang="en-US" altLang="zh-CN" sz="14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_</a:t>
            </a:r>
            <a:r>
              <a:rPr lang="zh-CN" altLang="en-US" sz="14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数据库索引</a:t>
            </a:r>
            <a:endParaRPr lang="en-US" altLang="zh-CN" sz="1400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285750" marR="0" lvl="0" indent="-28575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u"/>
              <a:tabLst/>
              <a:defRPr/>
            </a:pPr>
            <a:r>
              <a:rPr lang="zh-CN" altLang="en-US" sz="14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二叉树的概念和性质</a:t>
            </a:r>
            <a:endParaRPr lang="en-US" altLang="zh-CN" sz="1400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285750" marR="0" lvl="0" indent="-28575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u"/>
              <a:tabLst/>
              <a:defRPr/>
            </a:pPr>
            <a:r>
              <a:rPr lang="zh-CN" altLang="en-US" sz="14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二叉树的广度优先遍历</a:t>
            </a:r>
            <a:endParaRPr lang="en-US" altLang="zh-CN" sz="1400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285750" marR="0" lvl="0" indent="-28575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u"/>
              <a:tabLst/>
              <a:defRPr/>
            </a:pPr>
            <a:r>
              <a:rPr lang="zh-CN" altLang="en-US" sz="14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二叉树的广度优先遍历实现</a:t>
            </a:r>
            <a:endParaRPr lang="en-US" altLang="zh-CN" sz="1400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285750" marR="0" lvl="0" indent="-28575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u"/>
              <a:tabLst/>
              <a:defRPr/>
            </a:pPr>
            <a:r>
              <a:rPr lang="zh-CN" altLang="en-US" sz="14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二叉树的三种深度优先遍历</a:t>
            </a:r>
            <a:endParaRPr lang="en-US" altLang="zh-CN" sz="1400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285750" marR="0" lvl="0" indent="-28575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u"/>
              <a:tabLst/>
              <a:defRPr/>
            </a:pPr>
            <a:r>
              <a:rPr lang="zh-CN" altLang="en-US" sz="14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二叉树由遍历结果反推二叉树的结构</a:t>
            </a:r>
            <a:endParaRPr lang="en-US" altLang="zh-CN" sz="1400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391902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755576" y="-1028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zh-CN" altLang="en-US" sz="2400" b="1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树的应用场景</a:t>
            </a:r>
            <a:r>
              <a:rPr lang="en-US" altLang="zh-CN" sz="2400" b="1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_</a:t>
            </a:r>
            <a:r>
              <a:rPr lang="zh-CN" altLang="en-US" sz="2400" b="1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数据库索引</a:t>
            </a:r>
            <a:endParaRPr lang="en-US" altLang="zh-CN" sz="2400" b="1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49CBC90-A5CC-524F-8690-D44C5C31EED8}"/>
              </a:ext>
            </a:extLst>
          </p:cNvPr>
          <p:cNvSpPr txBox="1"/>
          <p:nvPr/>
        </p:nvSpPr>
        <p:spPr>
          <a:xfrm>
            <a:off x="762026" y="799345"/>
            <a:ext cx="94448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000" b="1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树的应用场景</a:t>
            </a:r>
          </a:p>
        </p:txBody>
      </p:sp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2FA6BD42-59F4-884B-93F6-F8DDE95376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5681608"/>
              </p:ext>
            </p:extLst>
          </p:nvPr>
        </p:nvGraphicFramePr>
        <p:xfrm>
          <a:off x="850948" y="1347614"/>
          <a:ext cx="1391816" cy="292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5908">
                  <a:extLst>
                    <a:ext uri="{9D8B030D-6E8A-4147-A177-3AD203B41FA5}">
                      <a16:colId xmlns:a16="http://schemas.microsoft.com/office/drawing/2014/main" val="118293021"/>
                    </a:ext>
                  </a:extLst>
                </a:gridCol>
                <a:gridCol w="695908">
                  <a:extLst>
                    <a:ext uri="{9D8B030D-6E8A-4147-A177-3AD203B41FA5}">
                      <a16:colId xmlns:a16="http://schemas.microsoft.com/office/drawing/2014/main" val="1278351086"/>
                    </a:ext>
                  </a:extLst>
                </a:gridCol>
              </a:tblGrid>
              <a:tr h="363254">
                <a:tc>
                  <a:txBody>
                    <a:bodyPr/>
                    <a:lstStyle/>
                    <a:p>
                      <a:r>
                        <a:rPr lang="zh-CN" altLang="en-US" dirty="0"/>
                        <a:t>地址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数据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690775"/>
                  </a:ext>
                </a:extLst>
              </a:tr>
              <a:tr h="338391">
                <a:tc>
                  <a:txBody>
                    <a:bodyPr/>
                    <a:lstStyle/>
                    <a:p>
                      <a:r>
                        <a:rPr lang="en-US" altLang="zh-CN" dirty="0"/>
                        <a:t>0x11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34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6103899"/>
                  </a:ext>
                </a:extLst>
              </a:tr>
              <a:tr h="338391">
                <a:tc>
                  <a:txBody>
                    <a:bodyPr/>
                    <a:lstStyle/>
                    <a:p>
                      <a:r>
                        <a:rPr lang="en-US" altLang="zh-CN" dirty="0"/>
                        <a:t>0x22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77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6277062"/>
                  </a:ext>
                </a:extLst>
              </a:tr>
              <a:tr h="338391">
                <a:tc>
                  <a:txBody>
                    <a:bodyPr/>
                    <a:lstStyle/>
                    <a:p>
                      <a:r>
                        <a:rPr lang="en-US" altLang="zh-CN" dirty="0"/>
                        <a:t>0x33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6603802"/>
                  </a:ext>
                </a:extLst>
              </a:tr>
              <a:tr h="338391">
                <a:tc>
                  <a:txBody>
                    <a:bodyPr/>
                    <a:lstStyle/>
                    <a:p>
                      <a:r>
                        <a:rPr lang="en-US" altLang="zh-CN" dirty="0"/>
                        <a:t>0x44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91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1026878"/>
                  </a:ext>
                </a:extLst>
              </a:tr>
              <a:tr h="338391">
                <a:tc>
                  <a:txBody>
                    <a:bodyPr/>
                    <a:lstStyle/>
                    <a:p>
                      <a:r>
                        <a:rPr lang="en-US" altLang="zh-CN" dirty="0"/>
                        <a:t>0x55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22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584763"/>
                  </a:ext>
                </a:extLst>
              </a:tr>
              <a:tr h="338391">
                <a:tc>
                  <a:txBody>
                    <a:bodyPr/>
                    <a:lstStyle/>
                    <a:p>
                      <a:r>
                        <a:rPr lang="en-US" altLang="zh-CN" dirty="0"/>
                        <a:t>0x66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89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700785"/>
                  </a:ext>
                </a:extLst>
              </a:tr>
              <a:tr h="338391">
                <a:tc>
                  <a:txBody>
                    <a:bodyPr/>
                    <a:lstStyle/>
                    <a:p>
                      <a:r>
                        <a:rPr lang="en-US" altLang="zh-CN" dirty="0"/>
                        <a:t>0x77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23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5823471"/>
                  </a:ext>
                </a:extLst>
              </a:tr>
            </a:tbl>
          </a:graphicData>
        </a:graphic>
      </p:graphicFrame>
      <p:sp>
        <p:nvSpPr>
          <p:cNvPr id="11" name="椭圆 10">
            <a:extLst>
              <a:ext uri="{FF2B5EF4-FFF2-40B4-BE49-F238E27FC236}">
                <a16:creationId xmlns:a16="http://schemas.microsoft.com/office/drawing/2014/main" id="{F309F18E-8314-9E41-850C-238E008A6BAC}"/>
              </a:ext>
            </a:extLst>
          </p:cNvPr>
          <p:cNvSpPr/>
          <p:nvPr/>
        </p:nvSpPr>
        <p:spPr>
          <a:xfrm>
            <a:off x="5292080" y="1221645"/>
            <a:ext cx="590143" cy="538977"/>
          </a:xfrm>
          <a:prstGeom prst="ellipse">
            <a:avLst/>
          </a:prstGeom>
          <a:solidFill>
            <a:schemeClr val="accent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34</a:t>
            </a:r>
            <a:endParaRPr kumimoji="1" lang="zh-CN" altLang="en-US" sz="1000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74A7ED72-63B5-8A4F-9DFF-CF063CB93704}"/>
              </a:ext>
            </a:extLst>
          </p:cNvPr>
          <p:cNvSpPr/>
          <p:nvPr/>
        </p:nvSpPr>
        <p:spPr>
          <a:xfrm>
            <a:off x="6273343" y="2266547"/>
            <a:ext cx="590143" cy="538977"/>
          </a:xfrm>
          <a:prstGeom prst="ellipse">
            <a:avLst/>
          </a:prstGeom>
          <a:solidFill>
            <a:schemeClr val="accent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89</a:t>
            </a:r>
            <a:endParaRPr kumimoji="1" lang="zh-CN" altLang="en-US" sz="1000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D7BE1B1D-310C-F147-8887-8BBBF1E72634}"/>
              </a:ext>
            </a:extLst>
          </p:cNvPr>
          <p:cNvSpPr/>
          <p:nvPr/>
        </p:nvSpPr>
        <p:spPr>
          <a:xfrm>
            <a:off x="4427984" y="2332925"/>
            <a:ext cx="590143" cy="538977"/>
          </a:xfrm>
          <a:prstGeom prst="ellipse">
            <a:avLst/>
          </a:prstGeom>
          <a:solidFill>
            <a:schemeClr val="accent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22</a:t>
            </a:r>
            <a:endParaRPr kumimoji="1" lang="zh-CN" altLang="en-US" sz="1000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EF79DF8B-5629-9241-84F9-2BAC1F4BB1CE}"/>
              </a:ext>
            </a:extLst>
          </p:cNvPr>
          <p:cNvSpPr/>
          <p:nvPr/>
        </p:nvSpPr>
        <p:spPr>
          <a:xfrm>
            <a:off x="7011014" y="3472784"/>
            <a:ext cx="590143" cy="538977"/>
          </a:xfrm>
          <a:prstGeom prst="ellipse">
            <a:avLst/>
          </a:prstGeom>
          <a:solidFill>
            <a:schemeClr val="accent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91</a:t>
            </a:r>
            <a:endParaRPr kumimoji="1" lang="zh-CN" altLang="en-US" sz="1000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20D889BD-414C-5A49-A5B6-6957C562BDDF}"/>
              </a:ext>
            </a:extLst>
          </p:cNvPr>
          <p:cNvSpPr/>
          <p:nvPr/>
        </p:nvSpPr>
        <p:spPr>
          <a:xfrm>
            <a:off x="5750949" y="3472785"/>
            <a:ext cx="590143" cy="538977"/>
          </a:xfrm>
          <a:prstGeom prst="ellipse">
            <a:avLst/>
          </a:prstGeom>
          <a:solidFill>
            <a:schemeClr val="accent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77</a:t>
            </a:r>
            <a:endParaRPr kumimoji="1" lang="zh-CN" altLang="en-US" sz="1000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AD4FCB78-79FD-2147-BA77-52D7A7A1D72C}"/>
              </a:ext>
            </a:extLst>
          </p:cNvPr>
          <p:cNvSpPr/>
          <p:nvPr/>
        </p:nvSpPr>
        <p:spPr>
          <a:xfrm>
            <a:off x="4990565" y="3435843"/>
            <a:ext cx="590143" cy="538977"/>
          </a:xfrm>
          <a:prstGeom prst="ellipse">
            <a:avLst/>
          </a:prstGeom>
          <a:solidFill>
            <a:schemeClr val="accent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23</a:t>
            </a:r>
            <a:endParaRPr kumimoji="1" lang="zh-CN" altLang="en-US" sz="1000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77804CF5-D8CE-4B40-93E2-89F1A1FA5C15}"/>
              </a:ext>
            </a:extLst>
          </p:cNvPr>
          <p:cNvSpPr/>
          <p:nvPr/>
        </p:nvSpPr>
        <p:spPr>
          <a:xfrm>
            <a:off x="3929108" y="3435846"/>
            <a:ext cx="590143" cy="538977"/>
          </a:xfrm>
          <a:prstGeom prst="ellipse">
            <a:avLst/>
          </a:prstGeom>
          <a:solidFill>
            <a:schemeClr val="accent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5</a:t>
            </a:r>
            <a:endParaRPr kumimoji="1" lang="zh-CN" altLang="en-US" sz="1000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cxnSp>
        <p:nvCxnSpPr>
          <p:cNvPr id="25" name="直线箭头连接符 24">
            <a:extLst>
              <a:ext uri="{FF2B5EF4-FFF2-40B4-BE49-F238E27FC236}">
                <a16:creationId xmlns:a16="http://schemas.microsoft.com/office/drawing/2014/main" id="{20767EF4-A58E-4747-B2AB-9461FCC2F877}"/>
              </a:ext>
            </a:extLst>
          </p:cNvPr>
          <p:cNvCxnSpPr>
            <a:cxnSpLocks/>
            <a:endCxn id="20" idx="7"/>
          </p:cNvCxnSpPr>
          <p:nvPr/>
        </p:nvCxnSpPr>
        <p:spPr>
          <a:xfrm flipH="1">
            <a:off x="4931703" y="1707654"/>
            <a:ext cx="494994" cy="7042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线箭头连接符 26">
            <a:extLst>
              <a:ext uri="{FF2B5EF4-FFF2-40B4-BE49-F238E27FC236}">
                <a16:creationId xmlns:a16="http://schemas.microsoft.com/office/drawing/2014/main" id="{EEBA4B40-DE0E-394B-B68F-962125010148}"/>
              </a:ext>
            </a:extLst>
          </p:cNvPr>
          <p:cNvCxnSpPr>
            <a:cxnSpLocks/>
          </p:cNvCxnSpPr>
          <p:nvPr/>
        </p:nvCxnSpPr>
        <p:spPr>
          <a:xfrm>
            <a:off x="5787074" y="1681691"/>
            <a:ext cx="563967" cy="7092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线箭头连接符 30">
            <a:extLst>
              <a:ext uri="{FF2B5EF4-FFF2-40B4-BE49-F238E27FC236}">
                <a16:creationId xmlns:a16="http://schemas.microsoft.com/office/drawing/2014/main" id="{D2D3C126-06D4-1240-ACCB-D220FFA8318A}"/>
              </a:ext>
            </a:extLst>
          </p:cNvPr>
          <p:cNvCxnSpPr>
            <a:cxnSpLocks/>
          </p:cNvCxnSpPr>
          <p:nvPr/>
        </p:nvCxnSpPr>
        <p:spPr>
          <a:xfrm flipH="1">
            <a:off x="4251077" y="2731641"/>
            <a:ext cx="494994" cy="7042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线箭头连接符 31">
            <a:extLst>
              <a:ext uri="{FF2B5EF4-FFF2-40B4-BE49-F238E27FC236}">
                <a16:creationId xmlns:a16="http://schemas.microsoft.com/office/drawing/2014/main" id="{A0E77234-A4D7-3B47-B3E0-1F344655E3F0}"/>
              </a:ext>
            </a:extLst>
          </p:cNvPr>
          <p:cNvCxnSpPr>
            <a:cxnSpLocks/>
          </p:cNvCxnSpPr>
          <p:nvPr/>
        </p:nvCxnSpPr>
        <p:spPr>
          <a:xfrm>
            <a:off x="6642165" y="2668655"/>
            <a:ext cx="520893" cy="8251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线箭头连接符 32">
            <a:extLst>
              <a:ext uri="{FF2B5EF4-FFF2-40B4-BE49-F238E27FC236}">
                <a16:creationId xmlns:a16="http://schemas.microsoft.com/office/drawing/2014/main" id="{216C5C02-F851-814E-9937-2FFA55399A64}"/>
              </a:ext>
            </a:extLst>
          </p:cNvPr>
          <p:cNvCxnSpPr>
            <a:cxnSpLocks/>
          </p:cNvCxnSpPr>
          <p:nvPr/>
        </p:nvCxnSpPr>
        <p:spPr>
          <a:xfrm>
            <a:off x="4696839" y="2726592"/>
            <a:ext cx="563967" cy="7092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线箭头连接符 33">
            <a:extLst>
              <a:ext uri="{FF2B5EF4-FFF2-40B4-BE49-F238E27FC236}">
                <a16:creationId xmlns:a16="http://schemas.microsoft.com/office/drawing/2014/main" id="{A59A8593-8923-B140-AD3F-AF4A3851CF5B}"/>
              </a:ext>
            </a:extLst>
          </p:cNvPr>
          <p:cNvCxnSpPr>
            <a:cxnSpLocks/>
          </p:cNvCxnSpPr>
          <p:nvPr/>
        </p:nvCxnSpPr>
        <p:spPr>
          <a:xfrm flipH="1">
            <a:off x="6213817" y="2763294"/>
            <a:ext cx="313747" cy="7461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本框 36">
            <a:extLst>
              <a:ext uri="{FF2B5EF4-FFF2-40B4-BE49-F238E27FC236}">
                <a16:creationId xmlns:a16="http://schemas.microsoft.com/office/drawing/2014/main" id="{0BF0CDAC-BE90-6A4A-AF18-7278F0383CD2}"/>
              </a:ext>
            </a:extLst>
          </p:cNvPr>
          <p:cNvSpPr txBox="1"/>
          <p:nvPr/>
        </p:nvSpPr>
        <p:spPr>
          <a:xfrm>
            <a:off x="5882223" y="1337930"/>
            <a:ext cx="47160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kumimoji="1" lang="en-US" altLang="zh-CN" sz="10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0x11</a:t>
            </a:r>
            <a:endParaRPr kumimoji="1" lang="zh-CN" altLang="en-US" sz="1000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65CC6B11-3693-494C-A6C7-6955E1826A36}"/>
              </a:ext>
            </a:extLst>
          </p:cNvPr>
          <p:cNvSpPr txBox="1"/>
          <p:nvPr/>
        </p:nvSpPr>
        <p:spPr>
          <a:xfrm>
            <a:off x="6279888" y="3591068"/>
            <a:ext cx="47160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kumimoji="1" lang="en-US" altLang="zh-CN" sz="10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0x22</a:t>
            </a:r>
            <a:endParaRPr kumimoji="1" lang="zh-CN" altLang="en-US" sz="1000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0AECC9FB-0B1C-8345-AC39-ED8EF28BE1EF}"/>
              </a:ext>
            </a:extLst>
          </p:cNvPr>
          <p:cNvSpPr txBox="1"/>
          <p:nvPr/>
        </p:nvSpPr>
        <p:spPr>
          <a:xfrm>
            <a:off x="7572790" y="3591068"/>
            <a:ext cx="47160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kumimoji="1" lang="en-US" altLang="zh-CN" sz="10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0x44</a:t>
            </a:r>
            <a:endParaRPr kumimoji="1" lang="zh-CN" altLang="en-US" sz="1000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430CE0B0-F153-D947-A54F-018F7B8EFBB9}"/>
              </a:ext>
            </a:extLst>
          </p:cNvPr>
          <p:cNvSpPr txBox="1"/>
          <p:nvPr/>
        </p:nvSpPr>
        <p:spPr>
          <a:xfrm>
            <a:off x="6812344" y="2390942"/>
            <a:ext cx="47160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kumimoji="1" lang="en-US" altLang="zh-CN" sz="10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0x66</a:t>
            </a:r>
            <a:endParaRPr kumimoji="1" lang="zh-CN" altLang="en-US" sz="1000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D1E623E2-5189-CE44-B917-10C472490ACE}"/>
              </a:ext>
            </a:extLst>
          </p:cNvPr>
          <p:cNvSpPr txBox="1"/>
          <p:nvPr/>
        </p:nvSpPr>
        <p:spPr>
          <a:xfrm>
            <a:off x="3919827" y="2449593"/>
            <a:ext cx="47160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kumimoji="1" lang="en-US" altLang="zh-CN" sz="10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0x55</a:t>
            </a:r>
            <a:endParaRPr kumimoji="1" lang="zh-CN" altLang="en-US" sz="1000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25150F76-8999-0A40-9549-852CBA8474F8}"/>
              </a:ext>
            </a:extLst>
          </p:cNvPr>
          <p:cNvSpPr txBox="1"/>
          <p:nvPr/>
        </p:nvSpPr>
        <p:spPr>
          <a:xfrm>
            <a:off x="3435527" y="3603772"/>
            <a:ext cx="47160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kumimoji="1" lang="en-US" altLang="zh-CN" sz="10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0x33</a:t>
            </a:r>
            <a:endParaRPr kumimoji="1" lang="zh-CN" altLang="en-US" sz="1000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5359B583-7E2B-9C40-B148-BCFD8AD53145}"/>
              </a:ext>
            </a:extLst>
          </p:cNvPr>
          <p:cNvSpPr txBox="1"/>
          <p:nvPr/>
        </p:nvSpPr>
        <p:spPr>
          <a:xfrm>
            <a:off x="4554065" y="3603771"/>
            <a:ext cx="47160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kumimoji="1" lang="en-US" altLang="zh-CN" sz="10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0x77</a:t>
            </a:r>
            <a:endParaRPr kumimoji="1" lang="zh-CN" altLang="en-US" sz="1000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graphicFrame>
        <p:nvGraphicFramePr>
          <p:cNvPr id="45" name="表格 44">
            <a:extLst>
              <a:ext uri="{FF2B5EF4-FFF2-40B4-BE49-F238E27FC236}">
                <a16:creationId xmlns:a16="http://schemas.microsoft.com/office/drawing/2014/main" id="{94BECC5F-7500-B946-8F5A-AEE04F96D8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8177285"/>
              </p:ext>
            </p:extLst>
          </p:nvPr>
        </p:nvGraphicFramePr>
        <p:xfrm>
          <a:off x="2166925" y="1347614"/>
          <a:ext cx="665982" cy="29293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5982">
                  <a:extLst>
                    <a:ext uri="{9D8B030D-6E8A-4147-A177-3AD203B41FA5}">
                      <a16:colId xmlns:a16="http://schemas.microsoft.com/office/drawing/2014/main" val="226631052"/>
                    </a:ext>
                  </a:extLst>
                </a:gridCol>
              </a:tblGrid>
              <a:tr h="366168">
                <a:tc>
                  <a:txBody>
                    <a:bodyPr/>
                    <a:lstStyle/>
                    <a:p>
                      <a:r>
                        <a:rPr lang="zh-CN" altLang="en-US" dirty="0"/>
                        <a:t>顺序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4489369"/>
                  </a:ext>
                </a:extLst>
              </a:tr>
              <a:tr h="366168"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2588165"/>
                  </a:ext>
                </a:extLst>
              </a:tr>
              <a:tr h="366168"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9922458"/>
                  </a:ext>
                </a:extLst>
              </a:tr>
              <a:tr h="366168">
                <a:tc>
                  <a:txBody>
                    <a:bodyPr/>
                    <a:lstStyle/>
                    <a:p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6709381"/>
                  </a:ext>
                </a:extLst>
              </a:tr>
              <a:tr h="366168">
                <a:tc>
                  <a:txBody>
                    <a:bodyPr/>
                    <a:lstStyle/>
                    <a:p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5124981"/>
                  </a:ext>
                </a:extLst>
              </a:tr>
              <a:tr h="366168">
                <a:tc>
                  <a:txBody>
                    <a:bodyPr/>
                    <a:lstStyle/>
                    <a:p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5409625"/>
                  </a:ext>
                </a:extLst>
              </a:tr>
              <a:tr h="366168">
                <a:tc>
                  <a:txBody>
                    <a:bodyPr/>
                    <a:lstStyle/>
                    <a:p>
                      <a:r>
                        <a:rPr lang="en-US" altLang="zh-CN" dirty="0"/>
                        <a:t>6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4636040"/>
                  </a:ext>
                </a:extLst>
              </a:tr>
              <a:tr h="366168">
                <a:tc>
                  <a:txBody>
                    <a:bodyPr/>
                    <a:lstStyle/>
                    <a:p>
                      <a:r>
                        <a:rPr lang="en-US" altLang="zh-CN" dirty="0"/>
                        <a:t>7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5265945"/>
                  </a:ext>
                </a:extLst>
              </a:tr>
            </a:tbl>
          </a:graphicData>
        </a:graphic>
      </p:graphicFrame>
      <p:sp>
        <p:nvSpPr>
          <p:cNvPr id="2" name="文本框 1">
            <a:extLst>
              <a:ext uri="{FF2B5EF4-FFF2-40B4-BE49-F238E27FC236}">
                <a16:creationId xmlns:a16="http://schemas.microsoft.com/office/drawing/2014/main" id="{F215F991-A8DC-7BF6-DC01-FE8AE38D4237}"/>
              </a:ext>
            </a:extLst>
          </p:cNvPr>
          <p:cNvSpPr txBox="1"/>
          <p:nvPr/>
        </p:nvSpPr>
        <p:spPr>
          <a:xfrm>
            <a:off x="2865714" y="4295030"/>
            <a:ext cx="60330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注</a:t>
            </a:r>
            <a:r>
              <a:rPr lang="en-US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:</a:t>
            </a:r>
            <a:r>
              <a:rPr lang="zh-CN" altLang="en-US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lang="zh-CN" altLang="en-US" sz="1200" dirty="0">
                <a:solidFill>
                  <a:srgbClr val="FF000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大量、海量数据</a:t>
            </a:r>
            <a:r>
              <a:rPr lang="zh-CN" altLang="en-US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通过树存储，会加快检索速度。</a:t>
            </a:r>
            <a:endParaRPr lang="en-US" altLang="zh-CN" sz="1200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比如：数据在磁盘中的某一个位置上。把磁盘的位置信息做成索引，加快数据的操作</a:t>
            </a:r>
            <a:endParaRPr kumimoji="1" lang="en-US" altLang="zh-CN" sz="1200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比如：</a:t>
            </a:r>
            <a:r>
              <a:rPr kumimoji="1" lang="en-US" altLang="zh-CN" sz="1200" dirty="0" err="1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fopen</a:t>
            </a:r>
            <a:r>
              <a:rPr kumimoji="1" lang="zh-CN" altLang="en-US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操作文件可以顺序读、随机读。随机读加快速度</a:t>
            </a:r>
          </a:p>
        </p:txBody>
      </p:sp>
    </p:spTree>
    <p:extLst>
      <p:ext uri="{BB962C8B-B14F-4D97-AF65-F5344CB8AC3E}">
        <p14:creationId xmlns:p14="http://schemas.microsoft.com/office/powerpoint/2010/main" val="3119409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MH_Others_1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958975" y="1917700"/>
            <a:ext cx="644525" cy="264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lIns="68580" tIns="34290" rIns="68580" bIns="34290"/>
          <a:lstStyle>
            <a:lvl1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eaLnBrk="1" hangingPunct="1">
              <a:buFont typeface="Arial" charset="0"/>
              <a:buNone/>
            </a:pPr>
            <a:r>
              <a:rPr lang="en-US" altLang="zh-CN" sz="3600">
                <a:solidFill>
                  <a:srgbClr val="FF000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Contents</a:t>
            </a:r>
          </a:p>
        </p:txBody>
      </p:sp>
      <p:sp>
        <p:nvSpPr>
          <p:cNvPr id="7" name="MH_Others_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698625" y="915988"/>
            <a:ext cx="936625" cy="93503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0">
            <a:solidFill>
              <a:srgbClr val="FFFFFF">
                <a:alpha val="49000"/>
              </a:srgbClr>
            </a:solidFill>
          </a:ln>
        </p:spPr>
        <p:txBody>
          <a:bodyPr lIns="68580" tIns="34290" rIns="68580" bIns="135000"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ts val="7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zh-CN" altLang="en-US" sz="4400" b="1" dirty="0">
                <a:solidFill>
                  <a:srgbClr val="FFFFFF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目</a:t>
            </a:r>
          </a:p>
        </p:txBody>
      </p:sp>
      <p:sp>
        <p:nvSpPr>
          <p:cNvPr id="8" name="MH_Others_3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331640" y="1759696"/>
            <a:ext cx="734366" cy="734366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zh-CN" altLang="en-US" sz="4400" b="1" dirty="0">
                <a:ln w="3175">
                  <a:solidFill>
                    <a:srgbClr val="FFFFFF"/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录</a:t>
            </a:r>
          </a:p>
        </p:txBody>
      </p:sp>
      <p:sp>
        <p:nvSpPr>
          <p:cNvPr id="8196" name="TextBox 9"/>
          <p:cNvSpPr txBox="1">
            <a:spLocks noChangeArrowheads="1"/>
          </p:cNvSpPr>
          <p:nvPr/>
        </p:nvSpPr>
        <p:spPr bwMode="auto">
          <a:xfrm>
            <a:off x="3851920" y="756855"/>
            <a:ext cx="4319588" cy="3474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71450" indent="-17145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marL="285750" marR="0" lvl="0" indent="-28575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u"/>
              <a:tabLst/>
              <a:defRPr/>
            </a:pPr>
            <a:r>
              <a:rPr lang="zh-CN" altLang="en-US" sz="14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树的概念</a:t>
            </a:r>
            <a:endParaRPr lang="en-US" altLang="zh-CN" sz="1400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285750" marR="0" lvl="0" indent="-28575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u"/>
              <a:tabLst/>
              <a:defRPr/>
            </a:pPr>
            <a:r>
              <a:rPr lang="zh-CN" altLang="en-US" sz="14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树的种类及存储</a:t>
            </a:r>
            <a:endParaRPr lang="en-US" altLang="zh-CN" sz="1400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285750" marR="0" lvl="0" indent="-28575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u"/>
              <a:tabLst/>
              <a:defRPr/>
            </a:pPr>
            <a:r>
              <a:rPr lang="zh-CN" altLang="en-US" sz="14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树的应用场景</a:t>
            </a:r>
            <a:r>
              <a:rPr lang="en-US" altLang="zh-CN" sz="14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_</a:t>
            </a:r>
            <a:r>
              <a:rPr lang="zh-CN" altLang="en-US" sz="14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数据库索引</a:t>
            </a:r>
            <a:endParaRPr lang="en-US" altLang="zh-CN" sz="1400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285750" marR="0" lvl="0" indent="-28575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u"/>
              <a:tabLst/>
              <a:defRPr/>
            </a:pPr>
            <a:r>
              <a:rPr lang="zh-CN" altLang="en-US" sz="1400" dirty="0">
                <a:solidFill>
                  <a:srgbClr val="FF000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二叉树的概念和性质</a:t>
            </a:r>
            <a:endParaRPr lang="en-US" altLang="zh-CN" sz="1400" dirty="0">
              <a:solidFill>
                <a:srgbClr val="FF0000"/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285750" marR="0" lvl="0" indent="-28575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u"/>
              <a:tabLst/>
              <a:defRPr/>
            </a:pPr>
            <a:r>
              <a:rPr lang="zh-CN" altLang="en-US" sz="14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二叉树的广度优先遍历</a:t>
            </a:r>
            <a:endParaRPr lang="en-US" altLang="zh-CN" sz="1400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285750" marR="0" lvl="0" indent="-28575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u"/>
              <a:tabLst/>
              <a:defRPr/>
            </a:pPr>
            <a:r>
              <a:rPr lang="zh-CN" altLang="en-US" sz="14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二叉树的广度优先遍历实现</a:t>
            </a:r>
            <a:endParaRPr lang="en-US" altLang="zh-CN" sz="1400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285750" marR="0" lvl="0" indent="-28575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u"/>
              <a:tabLst/>
              <a:defRPr/>
            </a:pPr>
            <a:r>
              <a:rPr lang="zh-CN" altLang="en-US" sz="14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二叉树的三种深度优先遍历</a:t>
            </a:r>
            <a:endParaRPr lang="en-US" altLang="zh-CN" sz="1400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285750" marR="0" lvl="0" indent="-28575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u"/>
              <a:tabLst/>
              <a:defRPr/>
            </a:pPr>
            <a:r>
              <a:rPr lang="zh-CN" altLang="en-US" sz="14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二叉树由遍历结果反推二叉树的结构</a:t>
            </a:r>
            <a:endParaRPr lang="en-US" altLang="zh-CN" sz="1400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055058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755576" y="-1028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zh-CN" altLang="en-US" sz="2400" b="1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二叉树的概念和性质</a:t>
            </a:r>
            <a:endParaRPr lang="en-US" altLang="zh-CN" sz="2400" b="1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49CBC90-A5CC-524F-8690-D44C5C31EED8}"/>
              </a:ext>
            </a:extLst>
          </p:cNvPr>
          <p:cNvSpPr txBox="1"/>
          <p:nvPr/>
        </p:nvSpPr>
        <p:spPr>
          <a:xfrm>
            <a:off x="762026" y="799345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b="1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二叉树的概念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8EF55A7-AFA6-4640-92D9-3370252A7B9F}"/>
              </a:ext>
            </a:extLst>
          </p:cNvPr>
          <p:cNvSpPr txBox="1"/>
          <p:nvPr/>
        </p:nvSpPr>
        <p:spPr>
          <a:xfrm>
            <a:off x="755576" y="1470470"/>
            <a:ext cx="53546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 dirty="0">
                <a:solidFill>
                  <a:srgbClr val="FF000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二叉树</a:t>
            </a:r>
            <a:r>
              <a:rPr lang="zh-CN" altLang="en-US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是每个节点最多有</a:t>
            </a:r>
            <a:r>
              <a:rPr lang="zh-CN" altLang="en-US" sz="1200" dirty="0">
                <a:solidFill>
                  <a:srgbClr val="FF000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两个子树</a:t>
            </a:r>
            <a:r>
              <a:rPr lang="zh-CN" altLang="en-US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的树结构</a:t>
            </a:r>
            <a:endParaRPr lang="en-US" altLang="zh-CN" sz="1200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通常子树被称作“左子树”（</a:t>
            </a:r>
            <a:r>
              <a:rPr lang="en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left subtree</a:t>
            </a:r>
            <a:r>
              <a:rPr lang="zh-CN" altLang="e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）</a:t>
            </a:r>
            <a:r>
              <a:rPr lang="zh-CN" altLang="en-US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和“右子树”（</a:t>
            </a:r>
            <a:r>
              <a:rPr lang="en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right subtree</a:t>
            </a:r>
            <a:r>
              <a:rPr lang="zh-CN" altLang="e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）</a:t>
            </a:r>
            <a:endParaRPr kumimoji="1" lang="zh-CN" altLang="en-US" sz="1200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DCB5A72-459A-1443-8EF0-82187DF01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2067694"/>
            <a:ext cx="3217302" cy="196879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987420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755576" y="-1028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zh-CN" altLang="en-US" sz="2400" b="1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二叉树的概念和性质</a:t>
            </a:r>
            <a:endParaRPr lang="en-US" altLang="zh-CN" sz="2400" b="1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49CBC90-A5CC-524F-8690-D44C5C31EED8}"/>
              </a:ext>
            </a:extLst>
          </p:cNvPr>
          <p:cNvSpPr txBox="1"/>
          <p:nvPr/>
        </p:nvSpPr>
        <p:spPr>
          <a:xfrm>
            <a:off x="762026" y="799345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b="1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二叉树的性质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48EF55A7-AFA6-4640-92D9-3370252A7B9F}"/>
                  </a:ext>
                </a:extLst>
              </p:cNvPr>
              <p:cNvSpPr txBox="1"/>
              <p:nvPr/>
            </p:nvSpPr>
            <p:spPr>
              <a:xfrm>
                <a:off x="755576" y="1247208"/>
                <a:ext cx="7069564" cy="124495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zh-CN" altLang="en-US" sz="1200" b="1" dirty="0">
                    <a:solidFill>
                      <a:srgbClr val="FF0000"/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性质</a:t>
                </a:r>
                <a:r>
                  <a:rPr lang="en-US" altLang="zh-CN" sz="1200" b="1" dirty="0">
                    <a:solidFill>
                      <a:srgbClr val="FF0000"/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1:</a:t>
                </a:r>
                <a:r>
                  <a:rPr lang="zh-CN" altLang="en-US" sz="1200" dirty="0"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 在二叉树的第</a:t>
                </a:r>
                <a:r>
                  <a:rPr lang="en" altLang="zh-CN" sz="1200" dirty="0" err="1"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i</a:t>
                </a:r>
                <a:r>
                  <a:rPr lang="zh-CN" altLang="en-US" sz="1200" dirty="0"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层上至多有 </a:t>
                </a:r>
                <a:r>
                  <a:rPr lang="en-US" altLang="zh-CN" sz="1200" dirty="0"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2</a:t>
                </a:r>
                <a:r>
                  <a:rPr lang="en-US" altLang="zh-CN" sz="1200" baseline="30000" dirty="0"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i-1</a:t>
                </a:r>
                <a:r>
                  <a:rPr lang="zh-CN" altLang="en-US" sz="1200" baseline="30000" dirty="0"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lang="zh-CN" altLang="en-US" sz="1200" dirty="0"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个结点（</a:t>
                </a:r>
                <a:r>
                  <a:rPr lang="en" altLang="zh-CN" sz="1200" dirty="0" err="1"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i</a:t>
                </a:r>
                <a:r>
                  <a:rPr lang="en" altLang="zh-CN" sz="1200" dirty="0"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&gt;0</a:t>
                </a:r>
                <a:r>
                  <a:rPr lang="zh-CN" altLang="en" sz="1200" dirty="0"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）</a:t>
                </a:r>
                <a:r>
                  <a:rPr lang="zh-CN" altLang="en-US" sz="1200" dirty="0"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lang="en-US" altLang="zh-CN" sz="1200" dirty="0" err="1"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eg</a:t>
                </a:r>
                <a:r>
                  <a:rPr lang="zh-CN" altLang="en-US" sz="1200" dirty="0"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：第</a:t>
                </a:r>
                <a:r>
                  <a:rPr lang="en-US" altLang="zh-CN" sz="1200" dirty="0"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3</a:t>
                </a:r>
                <a:r>
                  <a:rPr lang="zh-CN" altLang="en-US" sz="1200" dirty="0"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层最多结点个数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200" i="1" smtClean="0"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</m:ctrlPr>
                      </m:sSupPr>
                      <m:e>
                        <m:r>
                          <a:rPr lang="en-US" altLang="zh-CN" sz="1200" b="0" i="1" smtClean="0"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2</m:t>
                        </m:r>
                      </m:e>
                      <m:sup>
                        <m:r>
                          <a:rPr lang="en-US" altLang="zh-CN" sz="1200" b="0" i="1" smtClean="0"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(3−1)</m:t>
                        </m:r>
                      </m:sup>
                    </m:sSup>
                  </m:oMath>
                </a14:m>
                <a:br>
                  <a:rPr lang="en" altLang="zh-CN" sz="1200" dirty="0"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</a:br>
                <a:r>
                  <a:rPr lang="zh-CN" altLang="en-US" sz="1200" b="1" dirty="0">
                    <a:solidFill>
                      <a:srgbClr val="FF0000"/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性质</a:t>
                </a:r>
                <a:r>
                  <a:rPr lang="en-US" altLang="zh-CN" sz="1200" b="1" dirty="0">
                    <a:solidFill>
                      <a:srgbClr val="FF0000"/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2:</a:t>
                </a:r>
                <a:r>
                  <a:rPr lang="zh-CN" altLang="en-US" sz="1200" dirty="0">
                    <a:solidFill>
                      <a:srgbClr val="FF0000"/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 </a:t>
                </a:r>
                <a:r>
                  <a:rPr lang="zh-CN" altLang="en-US" sz="1200" dirty="0"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深度为</a:t>
                </a:r>
                <a:r>
                  <a:rPr lang="en" altLang="zh-CN" sz="1200" dirty="0"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k</a:t>
                </a:r>
                <a:r>
                  <a:rPr lang="zh-CN" altLang="en-US" sz="1200" dirty="0"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的二叉树至多有</a:t>
                </a:r>
                <a:r>
                  <a:rPr lang="en-US" altLang="zh-CN" sz="1200" dirty="0"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2</a:t>
                </a:r>
                <a:r>
                  <a:rPr lang="en" altLang="zh-CN" sz="1200" baseline="30000" dirty="0"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k</a:t>
                </a:r>
                <a:r>
                  <a:rPr lang="en" altLang="zh-CN" sz="1200" dirty="0"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- 1</a:t>
                </a:r>
                <a:r>
                  <a:rPr lang="zh-CN" altLang="en-US" sz="1200" dirty="0"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个结点（</a:t>
                </a:r>
                <a:r>
                  <a:rPr lang="en" altLang="zh-CN" sz="1200" dirty="0"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k&gt;0</a:t>
                </a:r>
                <a:r>
                  <a:rPr lang="zh-CN" altLang="en" sz="1200" dirty="0"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）</a:t>
                </a:r>
                <a:r>
                  <a:rPr lang="zh-CN" altLang="en-US" sz="1200" dirty="0"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lang="en-US" altLang="zh-CN" sz="1200" dirty="0" err="1"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eg</a:t>
                </a:r>
                <a:r>
                  <a:rPr lang="en-US" altLang="zh-CN" sz="1200" dirty="0"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:</a:t>
                </a:r>
                <a:r>
                  <a:rPr lang="zh-CN" altLang="en-US" sz="1200" dirty="0"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层次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200" i="1"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</m:ctrlPr>
                      </m:sSupPr>
                      <m:e>
                        <m:r>
                          <a:rPr lang="en-US" altLang="zh-CN" sz="1200" i="1"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2</m:t>
                        </m:r>
                      </m:e>
                      <m:sup>
                        <m:r>
                          <a:rPr lang="en-US" altLang="zh-CN" sz="1200" i="1"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(3)</m:t>
                        </m:r>
                      </m:sup>
                    </m:sSup>
                    <m:r>
                      <a:rPr lang="en-US" altLang="zh-CN" sz="1200" b="0" i="1" smtClean="0">
                        <a:latin typeface="Cambria Math" panose="02040503050406030204" pitchFamily="18" charset="0"/>
                        <a:ea typeface="Alibaba PuHuiTi" pitchFamily="18" charset="-122"/>
                        <a:cs typeface="Alibaba PuHuiTi" pitchFamily="18" charset="-122"/>
                      </a:rPr>
                      <m:t>−1</m:t>
                    </m:r>
                  </m:oMath>
                </a14:m>
                <a:r>
                  <a:rPr lang="en-US" altLang="zh-CN" sz="1200" dirty="0"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=</a:t>
                </a:r>
                <a:r>
                  <a:rPr lang="zh-CN" altLang="en-US" sz="1200" dirty="0"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lang="en-US" altLang="zh-CN" sz="1200" dirty="0"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7</a:t>
                </a:r>
                <a:br>
                  <a:rPr lang="en" altLang="zh-CN" sz="1200" dirty="0"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</a:br>
                <a:r>
                  <a:rPr lang="zh-CN" altLang="en-US" sz="1200" b="1" dirty="0">
                    <a:solidFill>
                      <a:srgbClr val="FF0000"/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性质</a:t>
                </a:r>
                <a:r>
                  <a:rPr lang="en-US" altLang="zh-CN" sz="1200" b="1" dirty="0">
                    <a:solidFill>
                      <a:srgbClr val="FF0000"/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3:</a:t>
                </a:r>
                <a:r>
                  <a:rPr lang="zh-CN" altLang="en-US" sz="1200" dirty="0"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 对于任意一棵二叉树，如果其叶结点数为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200" i="1" smtClean="0"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1200" i="1"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N</m:t>
                        </m:r>
                      </m:e>
                      <m:sub>
                        <m:r>
                          <a:rPr lang="en-US" altLang="zh-CN" sz="1200" b="0" i="1" smtClean="0"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en" sz="1200" dirty="0"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，</a:t>
                </a:r>
                <a:r>
                  <a:rPr lang="zh-CN" altLang="en-US" sz="1200" dirty="0"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而度数为</a:t>
                </a:r>
                <a:r>
                  <a:rPr lang="en-US" altLang="zh-CN" sz="1200" dirty="0"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2</a:t>
                </a:r>
                <a:r>
                  <a:rPr lang="zh-CN" altLang="en-US" sz="1200" dirty="0"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的结点总数为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200" i="1"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1200" i="1"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N</m:t>
                        </m:r>
                      </m:e>
                      <m:sub>
                        <m:r>
                          <a:rPr lang="en-US" altLang="zh-CN" sz="1200" b="0" i="1" smtClean="0"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2</m:t>
                        </m:r>
                      </m:sub>
                    </m:sSub>
                    <m:r>
                      <a:rPr lang="en-US" altLang="zh-CN" sz="1200" i="1">
                        <a:latin typeface="Cambria Math" panose="02040503050406030204" pitchFamily="18" charset="0"/>
                        <a:ea typeface="Alibaba PuHuiTi" pitchFamily="18" charset="-122"/>
                        <a:cs typeface="Alibaba PuHuiTi" pitchFamily="18" charset="-122"/>
                      </a:rPr>
                      <m:t> </m:t>
                    </m:r>
                  </m:oMath>
                </a14:m>
                <a:r>
                  <a:rPr lang="zh-CN" altLang="en" sz="1200" dirty="0"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，</a:t>
                </a:r>
                <a:r>
                  <a:rPr lang="zh-CN" altLang="en-US" sz="1200" dirty="0"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则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200" i="1"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1200" i="1"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N</m:t>
                        </m:r>
                      </m:e>
                      <m:sub>
                        <m:r>
                          <a:rPr lang="en-US" altLang="zh-CN" sz="1200" i="1"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0</m:t>
                        </m:r>
                      </m:sub>
                    </m:sSub>
                    <m:r>
                      <a:rPr lang="en-US" altLang="zh-CN" sz="1200" i="1">
                        <a:latin typeface="Cambria Math" panose="02040503050406030204" pitchFamily="18" charset="0"/>
                        <a:ea typeface="Alibaba PuHuiTi" pitchFamily="18" charset="-122"/>
                        <a:cs typeface="Alibaba PuHuiTi" pitchFamily="18" charset="-122"/>
                      </a:rPr>
                      <m:t> </m:t>
                    </m:r>
                  </m:oMath>
                </a14:m>
                <a:r>
                  <a:rPr lang="en" altLang="zh-CN" sz="1200" dirty="0"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=</a:t>
                </a:r>
                <a:r>
                  <a:rPr lang="en-US" altLang="zh-CN" sz="1200" dirty="0">
                    <a:ea typeface="Alibaba PuHuiTi" pitchFamily="18" charset="-122"/>
                    <a:cs typeface="Alibaba PuHuiTi" pitchFamily="18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200" i="1"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1200" i="1"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N</m:t>
                        </m:r>
                      </m:e>
                      <m:sub>
                        <m:r>
                          <a:rPr lang="en-US" altLang="zh-CN" sz="1200" b="0" i="1" smtClean="0">
                            <a:latin typeface="Cambria Math" panose="02040503050406030204" pitchFamily="18" charset="0"/>
                            <a:ea typeface="Alibaba PuHuiTi" pitchFamily="18" charset="-122"/>
                            <a:cs typeface="Alibaba PuHuiTi" pitchFamily="18" charset="-122"/>
                          </a:rPr>
                          <m:t>2</m:t>
                        </m:r>
                      </m:sub>
                    </m:sSub>
                  </m:oMath>
                </a14:m>
                <a:r>
                  <a:rPr lang="en" altLang="zh-CN" sz="1200" dirty="0"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+1</a:t>
                </a:r>
                <a:br>
                  <a:rPr lang="en" altLang="zh-CN" sz="1200" dirty="0"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</a:br>
                <a:r>
                  <a:rPr lang="zh-CN" altLang="en-US" sz="1200" b="1" dirty="0">
                    <a:solidFill>
                      <a:srgbClr val="FF0000"/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性质</a:t>
                </a:r>
                <a:r>
                  <a:rPr lang="en-US" altLang="zh-CN" sz="1200" b="1" dirty="0">
                    <a:solidFill>
                      <a:srgbClr val="FF0000"/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4:</a:t>
                </a:r>
                <a:r>
                  <a:rPr lang="zh-CN" altLang="en-US" sz="1200" b="1" dirty="0">
                    <a:solidFill>
                      <a:srgbClr val="FF0000"/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lang="zh-CN" altLang="en-US" sz="1200" dirty="0"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最多有</a:t>
                </a:r>
                <a:r>
                  <a:rPr lang="en" altLang="zh-CN" sz="1200" dirty="0"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n</a:t>
                </a:r>
                <a:r>
                  <a:rPr lang="zh-CN" altLang="en-US" sz="1200" dirty="0"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个结点的完全二叉树的深度必为 </a:t>
                </a:r>
                <a:r>
                  <a:rPr lang="en" altLang="zh-CN" sz="1200" dirty="0"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log</a:t>
                </a:r>
                <a:r>
                  <a:rPr lang="en-US" altLang="zh-CN" sz="1200" baseline="-25000" dirty="0"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2</a:t>
                </a:r>
                <a:r>
                  <a:rPr lang="en" altLang="zh-CN" sz="1200" dirty="0"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(n+1)</a:t>
                </a:r>
                <a:r>
                  <a:rPr lang="zh-CN" altLang="en-US" sz="1200" dirty="0"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   </a:t>
                </a:r>
                <a:br>
                  <a:rPr lang="en" altLang="zh-CN" sz="1200" dirty="0"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</a:br>
                <a:r>
                  <a:rPr lang="zh-CN" altLang="en-US" sz="1200" b="1" dirty="0">
                    <a:solidFill>
                      <a:srgbClr val="FF0000"/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性质</a:t>
                </a:r>
                <a:r>
                  <a:rPr lang="en-US" altLang="zh-CN" sz="1200" b="1" dirty="0">
                    <a:solidFill>
                      <a:srgbClr val="FF0000"/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5:</a:t>
                </a:r>
                <a:r>
                  <a:rPr lang="zh-CN" altLang="en-US" sz="1200" b="1" dirty="0">
                    <a:solidFill>
                      <a:srgbClr val="FF0000"/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lang="zh-CN" altLang="en-US" sz="1200" dirty="0"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对完全二叉树，若从上至下、从左至右编号，则编号为</a:t>
                </a:r>
                <a:r>
                  <a:rPr lang="en" altLang="zh-CN" sz="1200" dirty="0" err="1"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i</a:t>
                </a:r>
                <a:r>
                  <a:rPr lang="en" altLang="zh-CN" sz="1200" dirty="0"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lang="zh-CN" altLang="en-US" sz="1200" dirty="0"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的结点，其左孩子编号必为</a:t>
                </a:r>
                <a:r>
                  <a:rPr lang="en-US" altLang="zh-CN" sz="1200" dirty="0"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2</a:t>
                </a:r>
                <a:r>
                  <a:rPr lang="en" altLang="zh-CN" sz="1200" dirty="0" err="1"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i</a:t>
                </a:r>
                <a:r>
                  <a:rPr lang="zh-CN" altLang="en" sz="1200" dirty="0"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，</a:t>
                </a:r>
                <a:r>
                  <a:rPr lang="zh-CN" altLang="en-US" sz="1200" dirty="0"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其右孩子</a:t>
                </a:r>
                <a:endParaRPr lang="en-US" altLang="zh-CN" sz="1200" dirty="0"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endParaRPr>
              </a:p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zh-CN" altLang="en-US" sz="1200" dirty="0"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编号必为</a:t>
                </a:r>
                <a:r>
                  <a:rPr lang="en-US" altLang="zh-CN" sz="1200" dirty="0"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2</a:t>
                </a:r>
                <a:r>
                  <a:rPr lang="en" altLang="zh-CN" sz="1200" dirty="0" err="1"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i</a:t>
                </a:r>
                <a:r>
                  <a:rPr lang="zh-CN" altLang="en" sz="1200" dirty="0"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＋</a:t>
                </a:r>
                <a:r>
                  <a:rPr lang="en" altLang="zh-CN" sz="1200" dirty="0"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1</a:t>
                </a:r>
                <a:r>
                  <a:rPr lang="zh-CN" altLang="en-US" sz="1200" dirty="0"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lang="en-US" altLang="zh-CN" sz="1200" dirty="0"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,</a:t>
                </a:r>
                <a:r>
                  <a:rPr lang="zh-CN" altLang="en-US" sz="1200" dirty="0"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其父节点的编号必为</a:t>
                </a:r>
                <a:r>
                  <a:rPr lang="en" altLang="zh-CN" sz="1200" dirty="0" err="1"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i</a:t>
                </a:r>
                <a:r>
                  <a:rPr lang="en" altLang="zh-CN" sz="1200" dirty="0"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/</a:t>
                </a:r>
                <a:r>
                  <a:rPr lang="en-US" altLang="zh-CN" sz="1200" dirty="0"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/</a:t>
                </a:r>
                <a:r>
                  <a:rPr lang="en" altLang="zh-CN" sz="1200" dirty="0"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2</a:t>
                </a:r>
                <a:r>
                  <a:rPr lang="zh-CN" altLang="en" sz="1200" dirty="0"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（</a:t>
                </a:r>
                <a:r>
                  <a:rPr lang="en" altLang="zh-CN" sz="1200" dirty="0" err="1"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i</a:t>
                </a:r>
                <a:r>
                  <a:rPr lang="zh-CN" altLang="en" sz="1200" dirty="0"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＝</a:t>
                </a:r>
                <a:r>
                  <a:rPr lang="en" altLang="zh-CN" sz="1200" dirty="0"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1 </a:t>
                </a:r>
                <a:r>
                  <a:rPr lang="zh-CN" altLang="en-US" sz="1200" dirty="0"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时为根</a:t>
                </a:r>
                <a:r>
                  <a:rPr lang="en-US" altLang="zh-CN" sz="1200" dirty="0"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,</a:t>
                </a:r>
                <a:r>
                  <a:rPr lang="zh-CN" altLang="en-US" sz="1200" dirty="0"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除外）</a:t>
                </a:r>
                <a:endParaRPr kumimoji="1" lang="zh-CN" altLang="en-US" sz="1200" dirty="0"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endParaRPr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48EF55A7-AFA6-4640-92D9-3370252A7B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576" y="1247208"/>
                <a:ext cx="7069564" cy="124495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CDCB5A72-459A-1443-8EF0-82187DF018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2787774"/>
            <a:ext cx="3217302" cy="196879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E9A6750-A1B1-6DBE-4450-30269E1D3E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2715766"/>
            <a:ext cx="3310875" cy="2088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7210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MH_Others_1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958975" y="1917700"/>
            <a:ext cx="644525" cy="264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lIns="68580" tIns="34290" rIns="68580" bIns="34290"/>
          <a:lstStyle>
            <a:lvl1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eaLnBrk="1" hangingPunct="1">
              <a:buFont typeface="Arial" charset="0"/>
              <a:buNone/>
            </a:pPr>
            <a:r>
              <a:rPr lang="en-US" altLang="zh-CN" sz="3600">
                <a:solidFill>
                  <a:srgbClr val="FF000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Contents</a:t>
            </a:r>
          </a:p>
        </p:txBody>
      </p:sp>
      <p:sp>
        <p:nvSpPr>
          <p:cNvPr id="7" name="MH_Others_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698625" y="915988"/>
            <a:ext cx="936625" cy="93503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0">
            <a:solidFill>
              <a:srgbClr val="FFFFFF">
                <a:alpha val="49000"/>
              </a:srgbClr>
            </a:solidFill>
          </a:ln>
        </p:spPr>
        <p:txBody>
          <a:bodyPr lIns="68580" tIns="34290" rIns="68580" bIns="135000"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ts val="7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zh-CN" altLang="en-US" sz="4400" b="1" dirty="0">
                <a:solidFill>
                  <a:srgbClr val="FFFFFF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目</a:t>
            </a:r>
          </a:p>
        </p:txBody>
      </p:sp>
      <p:sp>
        <p:nvSpPr>
          <p:cNvPr id="8" name="MH_Others_3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331640" y="1759696"/>
            <a:ext cx="734366" cy="734366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zh-CN" altLang="en-US" sz="4400" b="1" dirty="0">
                <a:ln w="3175">
                  <a:solidFill>
                    <a:srgbClr val="FFFFFF"/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录</a:t>
            </a:r>
          </a:p>
        </p:txBody>
      </p:sp>
      <p:sp>
        <p:nvSpPr>
          <p:cNvPr id="8196" name="TextBox 9"/>
          <p:cNvSpPr txBox="1">
            <a:spLocks noChangeArrowheads="1"/>
          </p:cNvSpPr>
          <p:nvPr/>
        </p:nvSpPr>
        <p:spPr bwMode="auto">
          <a:xfrm>
            <a:off x="3851920" y="756855"/>
            <a:ext cx="4319588" cy="3474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71450" indent="-17145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marL="285750" marR="0" lvl="0" indent="-28575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u"/>
              <a:tabLst/>
              <a:defRPr/>
            </a:pPr>
            <a:r>
              <a:rPr lang="zh-CN" altLang="en-US" sz="14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树的概念</a:t>
            </a:r>
            <a:endParaRPr lang="en-US" altLang="zh-CN" sz="1400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285750" marR="0" lvl="0" indent="-28575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u"/>
              <a:tabLst/>
              <a:defRPr/>
            </a:pPr>
            <a:r>
              <a:rPr lang="zh-CN" altLang="en-US" sz="14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树的种类及存储</a:t>
            </a:r>
            <a:endParaRPr lang="en-US" altLang="zh-CN" sz="1400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285750" marR="0" lvl="0" indent="-28575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u"/>
              <a:tabLst/>
              <a:defRPr/>
            </a:pPr>
            <a:r>
              <a:rPr lang="zh-CN" altLang="en-US" sz="14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树的应用场景</a:t>
            </a:r>
            <a:r>
              <a:rPr lang="en-US" altLang="zh-CN" sz="14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_</a:t>
            </a:r>
            <a:r>
              <a:rPr lang="zh-CN" altLang="en-US" sz="14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数据库索引</a:t>
            </a:r>
            <a:endParaRPr lang="en-US" altLang="zh-CN" sz="1400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285750" marR="0" lvl="0" indent="-28575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u"/>
              <a:tabLst/>
              <a:defRPr/>
            </a:pPr>
            <a:r>
              <a:rPr lang="zh-CN" altLang="en-US" sz="14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二叉树的概念和性质</a:t>
            </a:r>
            <a:endParaRPr lang="en-US" altLang="zh-CN" sz="1400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285750" marR="0" lvl="0" indent="-28575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u"/>
              <a:tabLst/>
              <a:defRPr/>
            </a:pPr>
            <a:r>
              <a:rPr lang="zh-CN" altLang="en-US" sz="1400" dirty="0">
                <a:solidFill>
                  <a:srgbClr val="FF000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二叉树的广度优先遍历</a:t>
            </a:r>
            <a:endParaRPr lang="en-US" altLang="zh-CN" sz="1400" dirty="0">
              <a:solidFill>
                <a:srgbClr val="FF0000"/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285750" marR="0" lvl="0" indent="-28575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u"/>
              <a:tabLst/>
              <a:defRPr/>
            </a:pPr>
            <a:r>
              <a:rPr lang="zh-CN" altLang="en-US" sz="14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二叉树的广度优先遍历实现</a:t>
            </a:r>
            <a:endParaRPr lang="en-US" altLang="zh-CN" sz="1400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285750" marR="0" lvl="0" indent="-28575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u"/>
              <a:tabLst/>
              <a:defRPr/>
            </a:pPr>
            <a:r>
              <a:rPr lang="zh-CN" altLang="en-US" sz="14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二叉树的三种深度优先遍历</a:t>
            </a:r>
            <a:endParaRPr lang="en-US" altLang="zh-CN" sz="1400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285750" marR="0" lvl="0" indent="-28575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u"/>
              <a:tabLst/>
              <a:defRPr/>
            </a:pPr>
            <a:r>
              <a:rPr lang="zh-CN" altLang="en-US" sz="14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二叉树由遍历结果反推二叉树的结构</a:t>
            </a:r>
            <a:endParaRPr lang="en-US" altLang="zh-CN" sz="1400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983450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>
            <a:extLst>
              <a:ext uri="{FF2B5EF4-FFF2-40B4-BE49-F238E27FC236}">
                <a16:creationId xmlns:a16="http://schemas.microsoft.com/office/drawing/2014/main" id="{ECA5DB85-4D1B-F94E-AE38-EC001B4AB1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2988" y="1924050"/>
            <a:ext cx="1720850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zh-CN" altLang="en-US" sz="3200" b="1">
                <a:solidFill>
                  <a:srgbClr val="262626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  <a:sym typeface="+mn-ea"/>
              </a:rPr>
              <a:t>目标</a:t>
            </a:r>
            <a:endParaRPr lang="zh-TW" altLang="zh-CN" sz="3200" b="1">
              <a:solidFill>
                <a:srgbClr val="262626"/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  <a:sym typeface="+mn-ea"/>
            </a:endParaRP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4379A152-73CE-0C4D-A65E-21005E5A9657}"/>
              </a:ext>
            </a:extLst>
          </p:cNvPr>
          <p:cNvCxnSpPr/>
          <p:nvPr/>
        </p:nvCxnSpPr>
        <p:spPr>
          <a:xfrm>
            <a:off x="3348038" y="1384300"/>
            <a:ext cx="0" cy="2447925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椭圆 3">
            <a:extLst>
              <a:ext uri="{FF2B5EF4-FFF2-40B4-BE49-F238E27FC236}">
                <a16:creationId xmlns:a16="http://schemas.microsoft.com/office/drawing/2014/main" id="{9B796E08-29D5-3E45-AE6E-09295A5E0AAA}"/>
              </a:ext>
            </a:extLst>
          </p:cNvPr>
          <p:cNvSpPr/>
          <p:nvPr/>
        </p:nvSpPr>
        <p:spPr>
          <a:xfrm>
            <a:off x="3311525" y="1347788"/>
            <a:ext cx="73025" cy="7143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37F08FF3-A491-9841-8E3E-55FCE5A6AFA8}"/>
              </a:ext>
            </a:extLst>
          </p:cNvPr>
          <p:cNvSpPr/>
          <p:nvPr/>
        </p:nvSpPr>
        <p:spPr>
          <a:xfrm>
            <a:off x="3311525" y="3832225"/>
            <a:ext cx="73025" cy="7143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6" name="标题占位符 1">
            <a:extLst>
              <a:ext uri="{FF2B5EF4-FFF2-40B4-BE49-F238E27FC236}">
                <a16:creationId xmlns:a16="http://schemas.microsoft.com/office/drawing/2014/main" id="{A61C9820-4E47-E048-BEA5-E766D7E653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8888" y="2573338"/>
            <a:ext cx="2116137" cy="51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>
              <a:defRPr/>
            </a:pPr>
            <a:r>
              <a:rPr lang="en-US" altLang="zh-CN" sz="2400" b="1" kern="0" dirty="0">
                <a:solidFill>
                  <a:srgbClr val="FF000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  <a:sym typeface="+mn-ea"/>
              </a:rPr>
              <a:t>TARGET</a:t>
            </a:r>
            <a:endParaRPr lang="zh-TW" altLang="zh-CN" sz="2400" b="1" kern="0" dirty="0">
              <a:solidFill>
                <a:srgbClr val="FF0000"/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  <a:sym typeface="+mn-ea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41F0566F-C64E-D14B-B78A-20E6536C3895}"/>
              </a:ext>
            </a:extLst>
          </p:cNvPr>
          <p:cNvSpPr/>
          <p:nvPr/>
        </p:nvSpPr>
        <p:spPr>
          <a:xfrm>
            <a:off x="3959225" y="2066564"/>
            <a:ext cx="2975495" cy="5728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  <a:buFont typeface="Wingdings" charset="2"/>
              <a:buChar char="u"/>
            </a:pPr>
            <a:r>
              <a:rPr lang="zh-CN" altLang="en-US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理解二叉树的遍历的思路</a:t>
            </a:r>
            <a:endParaRPr lang="en-US" altLang="zh-CN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340089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755576" y="-1028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zh-CN" altLang="en-US" sz="2400" b="1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二叉树的广度优先遍历</a:t>
            </a:r>
            <a:endParaRPr lang="en-US" altLang="zh-CN" sz="2400" b="1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49CBC90-A5CC-524F-8690-D44C5C31EED8}"/>
              </a:ext>
            </a:extLst>
          </p:cNvPr>
          <p:cNvSpPr txBox="1"/>
          <p:nvPr/>
        </p:nvSpPr>
        <p:spPr>
          <a:xfrm>
            <a:off x="762026" y="799345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b="1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完全二叉树的代码实现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DCB5A72-459A-1443-8EF0-82187DF01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347614"/>
            <a:ext cx="3217302" cy="196879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0EF10944-B863-1043-AA89-77731C2C2534}"/>
              </a:ext>
            </a:extLst>
          </p:cNvPr>
          <p:cNvSpPr txBox="1"/>
          <p:nvPr/>
        </p:nvSpPr>
        <p:spPr>
          <a:xfrm>
            <a:off x="4932040" y="1870347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dirty="0">
                <a:solidFill>
                  <a:srgbClr val="FF000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完全二叉树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0E87C221-24DE-A94A-A87A-3028141C0472}"/>
              </a:ext>
            </a:extLst>
          </p:cNvPr>
          <p:cNvSpPr txBox="1"/>
          <p:nvPr/>
        </p:nvSpPr>
        <p:spPr>
          <a:xfrm>
            <a:off x="5008983" y="3872937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dirty="0">
                <a:solidFill>
                  <a:srgbClr val="FF000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单向链表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DC1743A3-0D8D-9644-B190-EC4E120C14E8}"/>
              </a:ext>
            </a:extLst>
          </p:cNvPr>
          <p:cNvSpPr/>
          <p:nvPr/>
        </p:nvSpPr>
        <p:spPr>
          <a:xfrm>
            <a:off x="1096589" y="4358841"/>
            <a:ext cx="494341" cy="261742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1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item</a:t>
            </a:r>
            <a:endParaRPr kumimoji="1" lang="zh-CN" altLang="en-US" sz="1100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7EA86416-B735-F44C-87E3-7210AE3DEFD2}"/>
              </a:ext>
            </a:extLst>
          </p:cNvPr>
          <p:cNvSpPr/>
          <p:nvPr/>
        </p:nvSpPr>
        <p:spPr>
          <a:xfrm>
            <a:off x="1570377" y="4358840"/>
            <a:ext cx="513771" cy="261741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1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next</a:t>
            </a:r>
            <a:endParaRPr kumimoji="1" lang="zh-CN" altLang="en-US" sz="1100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cxnSp>
        <p:nvCxnSpPr>
          <p:cNvPr id="30" name="直线箭头连接符 29">
            <a:extLst>
              <a:ext uri="{FF2B5EF4-FFF2-40B4-BE49-F238E27FC236}">
                <a16:creationId xmlns:a16="http://schemas.microsoft.com/office/drawing/2014/main" id="{5A99E4D7-A514-3F41-AFD1-603B5371B211}"/>
              </a:ext>
            </a:extLst>
          </p:cNvPr>
          <p:cNvCxnSpPr/>
          <p:nvPr/>
        </p:nvCxnSpPr>
        <p:spPr>
          <a:xfrm>
            <a:off x="2081007" y="4484741"/>
            <a:ext cx="5760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线箭头连接符 30">
            <a:extLst>
              <a:ext uri="{FF2B5EF4-FFF2-40B4-BE49-F238E27FC236}">
                <a16:creationId xmlns:a16="http://schemas.microsoft.com/office/drawing/2014/main" id="{A9D57580-D584-034C-BA35-ED13FA7BADF4}"/>
              </a:ext>
            </a:extLst>
          </p:cNvPr>
          <p:cNvCxnSpPr/>
          <p:nvPr/>
        </p:nvCxnSpPr>
        <p:spPr>
          <a:xfrm>
            <a:off x="3739209" y="4484743"/>
            <a:ext cx="5760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框 31">
            <a:extLst>
              <a:ext uri="{FF2B5EF4-FFF2-40B4-BE49-F238E27FC236}">
                <a16:creationId xmlns:a16="http://schemas.microsoft.com/office/drawing/2014/main" id="{324E8136-9525-A044-972E-19A57DE60389}"/>
              </a:ext>
            </a:extLst>
          </p:cNvPr>
          <p:cNvSpPr txBox="1"/>
          <p:nvPr/>
        </p:nvSpPr>
        <p:spPr>
          <a:xfrm>
            <a:off x="795902" y="3677994"/>
            <a:ext cx="5597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kumimoji="1" lang="en-US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head</a:t>
            </a:r>
            <a:endParaRPr kumimoji="1" lang="zh-CN" altLang="en-US" sz="1200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cxnSp>
        <p:nvCxnSpPr>
          <p:cNvPr id="33" name="直线箭头连接符 32">
            <a:extLst>
              <a:ext uri="{FF2B5EF4-FFF2-40B4-BE49-F238E27FC236}">
                <a16:creationId xmlns:a16="http://schemas.microsoft.com/office/drawing/2014/main" id="{D4272B50-1C4A-FE49-A681-CA654916CB9C}"/>
              </a:ext>
            </a:extLst>
          </p:cNvPr>
          <p:cNvCxnSpPr>
            <a:cxnSpLocks/>
            <a:stCxn id="32" idx="2"/>
          </p:cNvCxnSpPr>
          <p:nvPr/>
        </p:nvCxnSpPr>
        <p:spPr>
          <a:xfrm>
            <a:off x="1075787" y="3954993"/>
            <a:ext cx="26538" cy="286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线箭头连接符 33">
            <a:extLst>
              <a:ext uri="{FF2B5EF4-FFF2-40B4-BE49-F238E27FC236}">
                <a16:creationId xmlns:a16="http://schemas.microsoft.com/office/drawing/2014/main" id="{B4B69E38-209A-734D-8F19-1D30230410FF}"/>
              </a:ext>
            </a:extLst>
          </p:cNvPr>
          <p:cNvCxnSpPr/>
          <p:nvPr/>
        </p:nvCxnSpPr>
        <p:spPr>
          <a:xfrm>
            <a:off x="5295571" y="4484743"/>
            <a:ext cx="5760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34">
            <a:extLst>
              <a:ext uri="{FF2B5EF4-FFF2-40B4-BE49-F238E27FC236}">
                <a16:creationId xmlns:a16="http://schemas.microsoft.com/office/drawing/2014/main" id="{794DCF66-C88D-9849-977F-EAA460993AFC}"/>
              </a:ext>
            </a:extLst>
          </p:cNvPr>
          <p:cNvSpPr txBox="1"/>
          <p:nvPr/>
        </p:nvSpPr>
        <p:spPr>
          <a:xfrm>
            <a:off x="5892445" y="4366314"/>
            <a:ext cx="5886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kumimoji="1" lang="en-US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None</a:t>
            </a:r>
            <a:endParaRPr kumimoji="1" lang="zh-CN" altLang="en-US" sz="1200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AFE89C67-EC3A-C34F-9B15-F1FFC633874C}"/>
              </a:ext>
            </a:extLst>
          </p:cNvPr>
          <p:cNvSpPr/>
          <p:nvPr/>
        </p:nvSpPr>
        <p:spPr>
          <a:xfrm>
            <a:off x="2751650" y="4353872"/>
            <a:ext cx="494341" cy="261742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1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item</a:t>
            </a:r>
            <a:endParaRPr kumimoji="1" lang="zh-CN" altLang="en-US" sz="1100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687E3E93-199D-764F-AF75-20686BA44BD7}"/>
              </a:ext>
            </a:extLst>
          </p:cNvPr>
          <p:cNvSpPr/>
          <p:nvPr/>
        </p:nvSpPr>
        <p:spPr>
          <a:xfrm>
            <a:off x="3225438" y="4353871"/>
            <a:ext cx="513771" cy="261741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1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next</a:t>
            </a:r>
            <a:endParaRPr kumimoji="1" lang="zh-CN" altLang="en-US" sz="1100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B0353224-4306-5A41-B3CE-5EF6E5E05509}"/>
              </a:ext>
            </a:extLst>
          </p:cNvPr>
          <p:cNvSpPr/>
          <p:nvPr/>
        </p:nvSpPr>
        <p:spPr>
          <a:xfrm>
            <a:off x="4383233" y="4353872"/>
            <a:ext cx="494341" cy="261742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1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item</a:t>
            </a:r>
            <a:endParaRPr kumimoji="1" lang="zh-CN" altLang="en-US" sz="1100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F6F6E0AD-397E-7B47-BF27-50075C9FB16B}"/>
              </a:ext>
            </a:extLst>
          </p:cNvPr>
          <p:cNvSpPr/>
          <p:nvPr/>
        </p:nvSpPr>
        <p:spPr>
          <a:xfrm>
            <a:off x="4857021" y="4353871"/>
            <a:ext cx="513771" cy="261741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1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next</a:t>
            </a:r>
            <a:endParaRPr kumimoji="1" lang="zh-CN" altLang="en-US" sz="1100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9565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32" grpId="0"/>
      <p:bldP spid="35" grpId="0"/>
      <p:bldP spid="35" grpId="1"/>
      <p:bldP spid="36" grpId="0" animBg="1"/>
      <p:bldP spid="37" grpId="0" animBg="1"/>
      <p:bldP spid="38" grpId="0" animBg="1"/>
      <p:bldP spid="3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755576" y="-1028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zh-CN" altLang="en-US" sz="2400" b="1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二叉树的广度优先遍历</a:t>
            </a:r>
            <a:endParaRPr lang="en-US" altLang="zh-CN" sz="2400" b="1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49CBC90-A5CC-524F-8690-D44C5C31EED8}"/>
              </a:ext>
            </a:extLst>
          </p:cNvPr>
          <p:cNvSpPr txBox="1"/>
          <p:nvPr/>
        </p:nvSpPr>
        <p:spPr>
          <a:xfrm>
            <a:off x="762026" y="799345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b="1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完全二叉树的代码实现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F0437E3-BE13-734F-985A-DF42AD0C92DF}"/>
              </a:ext>
            </a:extLst>
          </p:cNvPr>
          <p:cNvSpPr/>
          <p:nvPr/>
        </p:nvSpPr>
        <p:spPr>
          <a:xfrm>
            <a:off x="3014135" y="1742638"/>
            <a:ext cx="494341" cy="261742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9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item</a:t>
            </a:r>
            <a:endParaRPr kumimoji="1" lang="zh-CN" altLang="en-US" sz="900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0498331-0DE0-6D42-86C9-169012326EA2}"/>
              </a:ext>
            </a:extLst>
          </p:cNvPr>
          <p:cNvSpPr/>
          <p:nvPr/>
        </p:nvSpPr>
        <p:spPr>
          <a:xfrm>
            <a:off x="3487923" y="1742637"/>
            <a:ext cx="513771" cy="261741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900" dirty="0" err="1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lchild</a:t>
            </a:r>
            <a:endParaRPr kumimoji="1" lang="zh-CN" altLang="en-US" sz="900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cxnSp>
        <p:nvCxnSpPr>
          <p:cNvPr id="8" name="直线箭头连接符 7">
            <a:extLst>
              <a:ext uri="{FF2B5EF4-FFF2-40B4-BE49-F238E27FC236}">
                <a16:creationId xmlns:a16="http://schemas.microsoft.com/office/drawing/2014/main" id="{EDC764D6-5515-4242-B0CB-CDF96643C848}"/>
              </a:ext>
            </a:extLst>
          </p:cNvPr>
          <p:cNvCxnSpPr>
            <a:cxnSpLocks/>
          </p:cNvCxnSpPr>
          <p:nvPr/>
        </p:nvCxnSpPr>
        <p:spPr>
          <a:xfrm flipH="1">
            <a:off x="3520719" y="2023469"/>
            <a:ext cx="224089" cy="5293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>
            <a:extLst>
              <a:ext uri="{FF2B5EF4-FFF2-40B4-BE49-F238E27FC236}">
                <a16:creationId xmlns:a16="http://schemas.microsoft.com/office/drawing/2014/main" id="{23A83DD5-B8F6-4549-A738-C5C0E32E9A63}"/>
              </a:ext>
            </a:extLst>
          </p:cNvPr>
          <p:cNvSpPr/>
          <p:nvPr/>
        </p:nvSpPr>
        <p:spPr>
          <a:xfrm>
            <a:off x="4001694" y="1742636"/>
            <a:ext cx="513771" cy="261741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900" dirty="0" err="1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rchild</a:t>
            </a:r>
            <a:endParaRPr kumimoji="1" lang="zh-CN" altLang="en-US" sz="900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cxnSp>
        <p:nvCxnSpPr>
          <p:cNvPr id="19" name="直线箭头连接符 18">
            <a:extLst>
              <a:ext uri="{FF2B5EF4-FFF2-40B4-BE49-F238E27FC236}">
                <a16:creationId xmlns:a16="http://schemas.microsoft.com/office/drawing/2014/main" id="{D595AAAE-C47D-5E4D-9CB5-24093EFC91BD}"/>
              </a:ext>
            </a:extLst>
          </p:cNvPr>
          <p:cNvCxnSpPr>
            <a:cxnSpLocks/>
          </p:cNvCxnSpPr>
          <p:nvPr/>
        </p:nvCxnSpPr>
        <p:spPr>
          <a:xfrm>
            <a:off x="4246680" y="1998878"/>
            <a:ext cx="248232" cy="5539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ECCBF6E4-7C97-5447-9807-C7C370C8EBEE}"/>
              </a:ext>
            </a:extLst>
          </p:cNvPr>
          <p:cNvSpPr txBox="1"/>
          <p:nvPr/>
        </p:nvSpPr>
        <p:spPr>
          <a:xfrm>
            <a:off x="3491880" y="1470470"/>
            <a:ext cx="5261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900" dirty="0">
                <a:solidFill>
                  <a:srgbClr val="FF000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根节点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94EA1B92-EF6F-7843-8028-61F7D10DF98B}"/>
              </a:ext>
            </a:extLst>
          </p:cNvPr>
          <p:cNvSpPr/>
          <p:nvPr/>
        </p:nvSpPr>
        <p:spPr>
          <a:xfrm>
            <a:off x="2101109" y="2585814"/>
            <a:ext cx="494341" cy="261742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9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item</a:t>
            </a:r>
            <a:endParaRPr kumimoji="1" lang="zh-CN" altLang="en-US" sz="900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3961A380-E598-224D-89F1-242B6ABCA7A0}"/>
              </a:ext>
            </a:extLst>
          </p:cNvPr>
          <p:cNvSpPr/>
          <p:nvPr/>
        </p:nvSpPr>
        <p:spPr>
          <a:xfrm>
            <a:off x="2574897" y="2585813"/>
            <a:ext cx="513771" cy="261741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900" dirty="0" err="1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lchild</a:t>
            </a:r>
            <a:endParaRPr kumimoji="1" lang="zh-CN" altLang="en-US" sz="900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73DF4D42-71C7-4645-8672-38B1DAC07150}"/>
              </a:ext>
            </a:extLst>
          </p:cNvPr>
          <p:cNvSpPr/>
          <p:nvPr/>
        </p:nvSpPr>
        <p:spPr>
          <a:xfrm>
            <a:off x="3088668" y="2585812"/>
            <a:ext cx="513771" cy="261741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900" dirty="0" err="1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rchild</a:t>
            </a:r>
            <a:endParaRPr kumimoji="1" lang="zh-CN" altLang="en-US" sz="900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70CC4B37-8C1F-6543-BC6A-58D09063ED4A}"/>
              </a:ext>
            </a:extLst>
          </p:cNvPr>
          <p:cNvSpPr/>
          <p:nvPr/>
        </p:nvSpPr>
        <p:spPr>
          <a:xfrm>
            <a:off x="4398827" y="2599515"/>
            <a:ext cx="494341" cy="261742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9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item</a:t>
            </a:r>
            <a:endParaRPr kumimoji="1" lang="zh-CN" altLang="en-US" sz="900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8B367961-3B27-4A4F-95A4-E4B250D2A6DB}"/>
              </a:ext>
            </a:extLst>
          </p:cNvPr>
          <p:cNvSpPr/>
          <p:nvPr/>
        </p:nvSpPr>
        <p:spPr>
          <a:xfrm>
            <a:off x="4872615" y="2599514"/>
            <a:ext cx="513771" cy="261741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900" dirty="0" err="1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lchild</a:t>
            </a:r>
            <a:endParaRPr kumimoji="1" lang="zh-CN" altLang="en-US" sz="900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78FBA4EC-3AB8-1F40-BAC3-F987F21D989F}"/>
              </a:ext>
            </a:extLst>
          </p:cNvPr>
          <p:cNvSpPr/>
          <p:nvPr/>
        </p:nvSpPr>
        <p:spPr>
          <a:xfrm>
            <a:off x="5386386" y="2599513"/>
            <a:ext cx="513771" cy="261741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900" dirty="0" err="1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rchild</a:t>
            </a:r>
            <a:endParaRPr kumimoji="1" lang="zh-CN" altLang="en-US" sz="900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cxnSp>
        <p:nvCxnSpPr>
          <p:cNvPr id="29" name="直线箭头连接符 28">
            <a:extLst>
              <a:ext uri="{FF2B5EF4-FFF2-40B4-BE49-F238E27FC236}">
                <a16:creationId xmlns:a16="http://schemas.microsoft.com/office/drawing/2014/main" id="{A5514845-07E4-524C-B8CD-448EE5B821C2}"/>
              </a:ext>
            </a:extLst>
          </p:cNvPr>
          <p:cNvCxnSpPr>
            <a:cxnSpLocks/>
          </p:cNvCxnSpPr>
          <p:nvPr/>
        </p:nvCxnSpPr>
        <p:spPr>
          <a:xfrm flipH="1">
            <a:off x="2595450" y="2899644"/>
            <a:ext cx="224089" cy="5293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线箭头连接符 29">
            <a:extLst>
              <a:ext uri="{FF2B5EF4-FFF2-40B4-BE49-F238E27FC236}">
                <a16:creationId xmlns:a16="http://schemas.microsoft.com/office/drawing/2014/main" id="{395D49E4-A9C5-9147-BDEC-80404C3D2E41}"/>
              </a:ext>
            </a:extLst>
          </p:cNvPr>
          <p:cNvCxnSpPr>
            <a:cxnSpLocks/>
          </p:cNvCxnSpPr>
          <p:nvPr/>
        </p:nvCxnSpPr>
        <p:spPr>
          <a:xfrm>
            <a:off x="3416427" y="2887348"/>
            <a:ext cx="216336" cy="5416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矩形 32">
            <a:extLst>
              <a:ext uri="{FF2B5EF4-FFF2-40B4-BE49-F238E27FC236}">
                <a16:creationId xmlns:a16="http://schemas.microsoft.com/office/drawing/2014/main" id="{4C36CC5B-2AE5-C34C-A7E7-F1BAA55B6F4F}"/>
              </a:ext>
            </a:extLst>
          </p:cNvPr>
          <p:cNvSpPr/>
          <p:nvPr/>
        </p:nvSpPr>
        <p:spPr>
          <a:xfrm>
            <a:off x="1086578" y="3502752"/>
            <a:ext cx="494341" cy="261742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9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item</a:t>
            </a:r>
            <a:endParaRPr kumimoji="1" lang="zh-CN" altLang="en-US" sz="900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F82342B0-81BE-D041-B7D5-7D54DA8508E5}"/>
              </a:ext>
            </a:extLst>
          </p:cNvPr>
          <p:cNvSpPr/>
          <p:nvPr/>
        </p:nvSpPr>
        <p:spPr>
          <a:xfrm>
            <a:off x="1560366" y="3502751"/>
            <a:ext cx="513771" cy="261741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900" dirty="0" err="1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lchild</a:t>
            </a:r>
            <a:endParaRPr kumimoji="1" lang="zh-CN" altLang="en-US" sz="900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2FB6DDEF-9703-064E-9115-621A3E48D3FE}"/>
              </a:ext>
            </a:extLst>
          </p:cNvPr>
          <p:cNvSpPr/>
          <p:nvPr/>
        </p:nvSpPr>
        <p:spPr>
          <a:xfrm>
            <a:off x="2074137" y="3502750"/>
            <a:ext cx="513771" cy="261741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900" dirty="0" err="1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rchild</a:t>
            </a:r>
            <a:endParaRPr kumimoji="1" lang="zh-CN" altLang="en-US" sz="900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440FEACE-D04F-1146-9AA5-4140E667D674}"/>
              </a:ext>
            </a:extLst>
          </p:cNvPr>
          <p:cNvSpPr/>
          <p:nvPr/>
        </p:nvSpPr>
        <p:spPr>
          <a:xfrm>
            <a:off x="2777802" y="3502751"/>
            <a:ext cx="494341" cy="261742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9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item</a:t>
            </a:r>
            <a:endParaRPr kumimoji="1" lang="zh-CN" altLang="en-US" sz="900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BAFE54C5-77C2-A440-84D3-1A799F14B64A}"/>
              </a:ext>
            </a:extLst>
          </p:cNvPr>
          <p:cNvSpPr/>
          <p:nvPr/>
        </p:nvSpPr>
        <p:spPr>
          <a:xfrm>
            <a:off x="3251590" y="3502750"/>
            <a:ext cx="513771" cy="261741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900" dirty="0" err="1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lchild</a:t>
            </a:r>
            <a:endParaRPr kumimoji="1" lang="zh-CN" altLang="en-US" sz="900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7E4CD11E-FD25-6948-96C7-317F172021F5}"/>
              </a:ext>
            </a:extLst>
          </p:cNvPr>
          <p:cNvSpPr/>
          <p:nvPr/>
        </p:nvSpPr>
        <p:spPr>
          <a:xfrm>
            <a:off x="3765361" y="3502749"/>
            <a:ext cx="513771" cy="261741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900" dirty="0" err="1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rchild</a:t>
            </a:r>
            <a:endParaRPr kumimoji="1" lang="zh-CN" altLang="en-US" sz="900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cxnSp>
        <p:nvCxnSpPr>
          <p:cNvPr id="39" name="直线箭头连接符 38">
            <a:extLst>
              <a:ext uri="{FF2B5EF4-FFF2-40B4-BE49-F238E27FC236}">
                <a16:creationId xmlns:a16="http://schemas.microsoft.com/office/drawing/2014/main" id="{8C316769-0518-4048-A744-0F8700470BFF}"/>
              </a:ext>
            </a:extLst>
          </p:cNvPr>
          <p:cNvCxnSpPr>
            <a:cxnSpLocks/>
          </p:cNvCxnSpPr>
          <p:nvPr/>
        </p:nvCxnSpPr>
        <p:spPr>
          <a:xfrm flipH="1">
            <a:off x="5047429" y="2861254"/>
            <a:ext cx="224089" cy="5293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线箭头连接符 39">
            <a:extLst>
              <a:ext uri="{FF2B5EF4-FFF2-40B4-BE49-F238E27FC236}">
                <a16:creationId xmlns:a16="http://schemas.microsoft.com/office/drawing/2014/main" id="{AFE6C180-06A2-3746-B2B8-618AC5141715}"/>
              </a:ext>
            </a:extLst>
          </p:cNvPr>
          <p:cNvCxnSpPr>
            <a:cxnSpLocks/>
          </p:cNvCxnSpPr>
          <p:nvPr/>
        </p:nvCxnSpPr>
        <p:spPr>
          <a:xfrm>
            <a:off x="5689556" y="2860142"/>
            <a:ext cx="473788" cy="5688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矩形 40">
            <a:extLst>
              <a:ext uri="{FF2B5EF4-FFF2-40B4-BE49-F238E27FC236}">
                <a16:creationId xmlns:a16="http://schemas.microsoft.com/office/drawing/2014/main" id="{A1128162-F593-CD4C-BB22-E9930827C61A}"/>
              </a:ext>
            </a:extLst>
          </p:cNvPr>
          <p:cNvSpPr/>
          <p:nvPr/>
        </p:nvSpPr>
        <p:spPr>
          <a:xfrm>
            <a:off x="4389727" y="3502751"/>
            <a:ext cx="494341" cy="261742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9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item</a:t>
            </a:r>
            <a:endParaRPr kumimoji="1" lang="zh-CN" altLang="en-US" sz="900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F6E20FA4-0EEC-2140-9616-04E943BAE2E1}"/>
              </a:ext>
            </a:extLst>
          </p:cNvPr>
          <p:cNvSpPr/>
          <p:nvPr/>
        </p:nvSpPr>
        <p:spPr>
          <a:xfrm>
            <a:off x="4863515" y="3502750"/>
            <a:ext cx="513771" cy="261741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900" dirty="0" err="1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lchild</a:t>
            </a:r>
            <a:endParaRPr kumimoji="1" lang="zh-CN" altLang="en-US" sz="900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11F299F5-8DF6-9240-BB3F-115F8153A53C}"/>
              </a:ext>
            </a:extLst>
          </p:cNvPr>
          <p:cNvSpPr/>
          <p:nvPr/>
        </p:nvSpPr>
        <p:spPr>
          <a:xfrm>
            <a:off x="5377286" y="3502749"/>
            <a:ext cx="513771" cy="261741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900" dirty="0" err="1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rchild</a:t>
            </a:r>
            <a:endParaRPr kumimoji="1" lang="zh-CN" altLang="en-US" sz="900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1CE4C1AE-EBB0-C549-B85F-84E4340FD9F4}"/>
              </a:ext>
            </a:extLst>
          </p:cNvPr>
          <p:cNvSpPr/>
          <p:nvPr/>
        </p:nvSpPr>
        <p:spPr>
          <a:xfrm>
            <a:off x="5983467" y="3502751"/>
            <a:ext cx="494341" cy="261742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9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item</a:t>
            </a:r>
            <a:endParaRPr kumimoji="1" lang="zh-CN" altLang="en-US" sz="900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1D24FF7E-6A67-3148-874A-B07F1A97600E}"/>
              </a:ext>
            </a:extLst>
          </p:cNvPr>
          <p:cNvSpPr/>
          <p:nvPr/>
        </p:nvSpPr>
        <p:spPr>
          <a:xfrm>
            <a:off x="6457255" y="3502750"/>
            <a:ext cx="513771" cy="261741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900" dirty="0" err="1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lchild</a:t>
            </a:r>
            <a:endParaRPr kumimoji="1" lang="zh-CN" altLang="en-US" sz="900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F88AA913-1765-024C-B320-4B3A6018F701}"/>
              </a:ext>
            </a:extLst>
          </p:cNvPr>
          <p:cNvSpPr/>
          <p:nvPr/>
        </p:nvSpPr>
        <p:spPr>
          <a:xfrm>
            <a:off x="6971026" y="3502749"/>
            <a:ext cx="513771" cy="261741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900" dirty="0" err="1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rchild</a:t>
            </a:r>
            <a:endParaRPr kumimoji="1" lang="zh-CN" altLang="en-US" sz="900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90238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8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41" grpId="0" animBg="1"/>
      <p:bldP spid="42" grpId="0" animBg="1"/>
      <p:bldP spid="43" grpId="0" animBg="1"/>
      <p:bldP spid="45" grpId="0" animBg="1"/>
      <p:bldP spid="46" grpId="0" animBg="1"/>
      <p:bldP spid="47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755576" y="-1028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zh-CN" altLang="en-US" sz="2400" b="1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二叉树的广度优先遍历</a:t>
            </a:r>
            <a:endParaRPr lang="en-US" altLang="zh-CN" sz="2400" b="1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49CBC90-A5CC-524F-8690-D44C5C31EED8}"/>
              </a:ext>
            </a:extLst>
          </p:cNvPr>
          <p:cNvSpPr txBox="1"/>
          <p:nvPr/>
        </p:nvSpPr>
        <p:spPr>
          <a:xfrm>
            <a:off x="762026" y="799345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b="1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完全二叉树的代码实现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0639AB17-2E50-AC45-ADA6-BFE59223B4D1}"/>
              </a:ext>
            </a:extLst>
          </p:cNvPr>
          <p:cNvSpPr txBox="1"/>
          <p:nvPr/>
        </p:nvSpPr>
        <p:spPr>
          <a:xfrm>
            <a:off x="816551" y="1750491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dirty="0">
                <a:solidFill>
                  <a:srgbClr val="FF000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节点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1524770-AE7D-3943-ADEF-E553ACF6E4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551" y="2139702"/>
            <a:ext cx="3351972" cy="136815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4689BD07-AEAE-F343-9274-AEBCB27F1840}"/>
              </a:ext>
            </a:extLst>
          </p:cNvPr>
          <p:cNvSpPr txBox="1"/>
          <p:nvPr/>
        </p:nvSpPr>
        <p:spPr>
          <a:xfrm>
            <a:off x="4860032" y="1801628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dirty="0">
                <a:solidFill>
                  <a:srgbClr val="FF000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二叉树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BE858DC-BA7C-DF49-B7FD-FDB0F8E060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0032" y="2139702"/>
            <a:ext cx="3254504" cy="227570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123291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755576" y="-1028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zh-CN" altLang="en-US" sz="2400" b="1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二叉树的广度优先遍历</a:t>
            </a:r>
            <a:endParaRPr lang="en-US" altLang="zh-CN" sz="2400" b="1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49CBC90-A5CC-524F-8690-D44C5C31EED8}"/>
              </a:ext>
            </a:extLst>
          </p:cNvPr>
          <p:cNvSpPr txBox="1"/>
          <p:nvPr/>
        </p:nvSpPr>
        <p:spPr>
          <a:xfrm>
            <a:off x="762026" y="799345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b="1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广度优先和深度优先</a:t>
            </a: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578280F0-6972-4443-8F19-2B51AC255E25}"/>
              </a:ext>
            </a:extLst>
          </p:cNvPr>
          <p:cNvSpPr/>
          <p:nvPr/>
        </p:nvSpPr>
        <p:spPr>
          <a:xfrm>
            <a:off x="1568343" y="2681869"/>
            <a:ext cx="360040" cy="360040"/>
          </a:xfrm>
          <a:prstGeom prst="ellipse">
            <a:avLst/>
          </a:prstGeom>
          <a:solidFill>
            <a:schemeClr val="accent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3C67ABED-AF32-A645-ABB7-C3433CDF357E}"/>
              </a:ext>
            </a:extLst>
          </p:cNvPr>
          <p:cNvSpPr/>
          <p:nvPr/>
        </p:nvSpPr>
        <p:spPr>
          <a:xfrm>
            <a:off x="2309828" y="2681869"/>
            <a:ext cx="360040" cy="360040"/>
          </a:xfrm>
          <a:prstGeom prst="ellipse">
            <a:avLst/>
          </a:prstGeom>
          <a:solidFill>
            <a:schemeClr val="accent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68214420-6200-8F44-B4B3-45BC66904057}"/>
              </a:ext>
            </a:extLst>
          </p:cNvPr>
          <p:cNvSpPr/>
          <p:nvPr/>
        </p:nvSpPr>
        <p:spPr>
          <a:xfrm>
            <a:off x="3051313" y="2681869"/>
            <a:ext cx="360040" cy="360040"/>
          </a:xfrm>
          <a:prstGeom prst="ellipse">
            <a:avLst/>
          </a:prstGeom>
          <a:solidFill>
            <a:schemeClr val="accent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D9CA364A-ED9E-214F-B9DA-8B532FFEBFED}"/>
              </a:ext>
            </a:extLst>
          </p:cNvPr>
          <p:cNvSpPr/>
          <p:nvPr/>
        </p:nvSpPr>
        <p:spPr>
          <a:xfrm>
            <a:off x="3755566" y="2681869"/>
            <a:ext cx="360040" cy="360040"/>
          </a:xfrm>
          <a:prstGeom prst="ellipse">
            <a:avLst/>
          </a:prstGeom>
          <a:solidFill>
            <a:schemeClr val="accent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2335BD76-61E9-9D46-912D-1F2599A8DF78}"/>
              </a:ext>
            </a:extLst>
          </p:cNvPr>
          <p:cNvSpPr/>
          <p:nvPr/>
        </p:nvSpPr>
        <p:spPr>
          <a:xfrm>
            <a:off x="4459819" y="2681869"/>
            <a:ext cx="360040" cy="360040"/>
          </a:xfrm>
          <a:prstGeom prst="ellipse">
            <a:avLst/>
          </a:prstGeom>
          <a:solidFill>
            <a:schemeClr val="accent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6729565C-F144-A547-B47C-4912873DB898}"/>
              </a:ext>
            </a:extLst>
          </p:cNvPr>
          <p:cNvSpPr/>
          <p:nvPr/>
        </p:nvSpPr>
        <p:spPr>
          <a:xfrm>
            <a:off x="5672799" y="2668280"/>
            <a:ext cx="360040" cy="360040"/>
          </a:xfrm>
          <a:prstGeom prst="ellipse">
            <a:avLst/>
          </a:prstGeom>
          <a:solidFill>
            <a:schemeClr val="accent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7DD65DF0-7AA5-434E-B148-512C61F6F32B}"/>
              </a:ext>
            </a:extLst>
          </p:cNvPr>
          <p:cNvSpPr/>
          <p:nvPr/>
        </p:nvSpPr>
        <p:spPr>
          <a:xfrm>
            <a:off x="2297778" y="2036397"/>
            <a:ext cx="360040" cy="360040"/>
          </a:xfrm>
          <a:prstGeom prst="ellipse">
            <a:avLst/>
          </a:prstGeom>
          <a:solidFill>
            <a:schemeClr val="accent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BABCE048-6E16-B145-9E0B-85A75E14A02F}"/>
              </a:ext>
            </a:extLst>
          </p:cNvPr>
          <p:cNvSpPr/>
          <p:nvPr/>
        </p:nvSpPr>
        <p:spPr>
          <a:xfrm>
            <a:off x="2327816" y="3327341"/>
            <a:ext cx="360040" cy="360040"/>
          </a:xfrm>
          <a:prstGeom prst="ellipse">
            <a:avLst/>
          </a:prstGeom>
          <a:solidFill>
            <a:schemeClr val="accent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EA7AF2AE-829C-D343-82A5-3909958D0CC0}"/>
              </a:ext>
            </a:extLst>
          </p:cNvPr>
          <p:cNvSpPr/>
          <p:nvPr/>
        </p:nvSpPr>
        <p:spPr>
          <a:xfrm>
            <a:off x="2327816" y="3987993"/>
            <a:ext cx="360040" cy="360040"/>
          </a:xfrm>
          <a:prstGeom prst="ellipse">
            <a:avLst/>
          </a:prstGeom>
          <a:solidFill>
            <a:schemeClr val="accent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EAD8394A-F844-D141-88F3-CBAEFFEA6728}"/>
              </a:ext>
            </a:extLst>
          </p:cNvPr>
          <p:cNvSpPr/>
          <p:nvPr/>
        </p:nvSpPr>
        <p:spPr>
          <a:xfrm>
            <a:off x="3051313" y="3327341"/>
            <a:ext cx="360040" cy="360040"/>
          </a:xfrm>
          <a:prstGeom prst="ellipse">
            <a:avLst/>
          </a:prstGeom>
          <a:solidFill>
            <a:schemeClr val="accent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B3D291B1-1A98-F543-A11E-9FC4E3CA353B}"/>
              </a:ext>
            </a:extLst>
          </p:cNvPr>
          <p:cNvSpPr/>
          <p:nvPr/>
        </p:nvSpPr>
        <p:spPr>
          <a:xfrm>
            <a:off x="3024184" y="1428950"/>
            <a:ext cx="360040" cy="360040"/>
          </a:xfrm>
          <a:prstGeom prst="ellipse">
            <a:avLst/>
          </a:prstGeom>
          <a:solidFill>
            <a:schemeClr val="accent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cxnSp>
        <p:nvCxnSpPr>
          <p:cNvPr id="8" name="直线箭头连接符 7">
            <a:extLst>
              <a:ext uri="{FF2B5EF4-FFF2-40B4-BE49-F238E27FC236}">
                <a16:creationId xmlns:a16="http://schemas.microsoft.com/office/drawing/2014/main" id="{38FDB5E6-65D4-CC42-BFF9-6E378741EE43}"/>
              </a:ext>
            </a:extLst>
          </p:cNvPr>
          <p:cNvCxnSpPr/>
          <p:nvPr/>
        </p:nvCxnSpPr>
        <p:spPr>
          <a:xfrm flipV="1">
            <a:off x="2000391" y="2396437"/>
            <a:ext cx="309437" cy="2854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线箭头连接符 20">
            <a:extLst>
              <a:ext uri="{FF2B5EF4-FFF2-40B4-BE49-F238E27FC236}">
                <a16:creationId xmlns:a16="http://schemas.microsoft.com/office/drawing/2014/main" id="{C37133D9-3670-D040-A185-7B711824FA89}"/>
              </a:ext>
            </a:extLst>
          </p:cNvPr>
          <p:cNvCxnSpPr>
            <a:cxnSpLocks/>
          </p:cNvCxnSpPr>
          <p:nvPr/>
        </p:nvCxnSpPr>
        <p:spPr>
          <a:xfrm>
            <a:off x="1928383" y="3006800"/>
            <a:ext cx="381445" cy="3205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线箭头连接符 21">
            <a:extLst>
              <a:ext uri="{FF2B5EF4-FFF2-40B4-BE49-F238E27FC236}">
                <a16:creationId xmlns:a16="http://schemas.microsoft.com/office/drawing/2014/main" id="{075BBC26-6324-B549-8F82-0C3369550ADD}"/>
              </a:ext>
            </a:extLst>
          </p:cNvPr>
          <p:cNvCxnSpPr>
            <a:cxnSpLocks/>
          </p:cNvCxnSpPr>
          <p:nvPr/>
        </p:nvCxnSpPr>
        <p:spPr>
          <a:xfrm flipV="1">
            <a:off x="2724367" y="2861889"/>
            <a:ext cx="2948432" cy="12251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线箭头连接符 25">
            <a:extLst>
              <a:ext uri="{FF2B5EF4-FFF2-40B4-BE49-F238E27FC236}">
                <a16:creationId xmlns:a16="http://schemas.microsoft.com/office/drawing/2014/main" id="{FF1E31B0-C3C9-6746-9591-C56987BEE6AF}"/>
              </a:ext>
            </a:extLst>
          </p:cNvPr>
          <p:cNvCxnSpPr>
            <a:cxnSpLocks/>
          </p:cNvCxnSpPr>
          <p:nvPr/>
        </p:nvCxnSpPr>
        <p:spPr>
          <a:xfrm>
            <a:off x="2738459" y="3527110"/>
            <a:ext cx="2588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线箭头连接符 27">
            <a:extLst>
              <a:ext uri="{FF2B5EF4-FFF2-40B4-BE49-F238E27FC236}">
                <a16:creationId xmlns:a16="http://schemas.microsoft.com/office/drawing/2014/main" id="{D6AC8CA5-3070-FB46-9BCD-3B1C636991C5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1762962" y="3049889"/>
            <a:ext cx="617581" cy="9908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线箭头连接符 29">
            <a:extLst>
              <a:ext uri="{FF2B5EF4-FFF2-40B4-BE49-F238E27FC236}">
                <a16:creationId xmlns:a16="http://schemas.microsoft.com/office/drawing/2014/main" id="{95D4D151-10C6-A14C-91E4-7461D4B3437C}"/>
              </a:ext>
            </a:extLst>
          </p:cNvPr>
          <p:cNvCxnSpPr>
            <a:cxnSpLocks/>
            <a:endCxn id="14" idx="2"/>
          </p:cNvCxnSpPr>
          <p:nvPr/>
        </p:nvCxnSpPr>
        <p:spPr>
          <a:xfrm flipV="1">
            <a:off x="3411353" y="2848300"/>
            <a:ext cx="2261446" cy="6788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线箭头连接符 32">
            <a:extLst>
              <a:ext uri="{FF2B5EF4-FFF2-40B4-BE49-F238E27FC236}">
                <a16:creationId xmlns:a16="http://schemas.microsoft.com/office/drawing/2014/main" id="{4CC8E79B-8195-DA4D-B76B-127CA74D4327}"/>
              </a:ext>
            </a:extLst>
          </p:cNvPr>
          <p:cNvCxnSpPr/>
          <p:nvPr/>
        </p:nvCxnSpPr>
        <p:spPr>
          <a:xfrm flipV="1">
            <a:off x="2714747" y="1760962"/>
            <a:ext cx="309437" cy="2854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线箭头连接符 33">
            <a:extLst>
              <a:ext uri="{FF2B5EF4-FFF2-40B4-BE49-F238E27FC236}">
                <a16:creationId xmlns:a16="http://schemas.microsoft.com/office/drawing/2014/main" id="{906BD1C4-AD5D-184C-A742-2E834BE67BB0}"/>
              </a:ext>
            </a:extLst>
          </p:cNvPr>
          <p:cNvCxnSpPr>
            <a:cxnSpLocks/>
          </p:cNvCxnSpPr>
          <p:nvPr/>
        </p:nvCxnSpPr>
        <p:spPr>
          <a:xfrm>
            <a:off x="3401552" y="1651125"/>
            <a:ext cx="2271247" cy="12107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线箭头连接符 35">
            <a:extLst>
              <a:ext uri="{FF2B5EF4-FFF2-40B4-BE49-F238E27FC236}">
                <a16:creationId xmlns:a16="http://schemas.microsoft.com/office/drawing/2014/main" id="{D1EB7983-EFF1-E34E-9FEE-23FD378CB153}"/>
              </a:ext>
            </a:extLst>
          </p:cNvPr>
          <p:cNvCxnSpPr>
            <a:cxnSpLocks/>
          </p:cNvCxnSpPr>
          <p:nvPr/>
        </p:nvCxnSpPr>
        <p:spPr>
          <a:xfrm>
            <a:off x="2025692" y="2861889"/>
            <a:ext cx="2588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线箭头连接符 36">
            <a:extLst>
              <a:ext uri="{FF2B5EF4-FFF2-40B4-BE49-F238E27FC236}">
                <a16:creationId xmlns:a16="http://schemas.microsoft.com/office/drawing/2014/main" id="{8FC4D1AD-E8C3-DA45-B44B-A6DCF4A041CD}"/>
              </a:ext>
            </a:extLst>
          </p:cNvPr>
          <p:cNvCxnSpPr>
            <a:cxnSpLocks/>
          </p:cNvCxnSpPr>
          <p:nvPr/>
        </p:nvCxnSpPr>
        <p:spPr>
          <a:xfrm>
            <a:off x="2765350" y="2861889"/>
            <a:ext cx="2588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线箭头连接符 37">
            <a:extLst>
              <a:ext uri="{FF2B5EF4-FFF2-40B4-BE49-F238E27FC236}">
                <a16:creationId xmlns:a16="http://schemas.microsoft.com/office/drawing/2014/main" id="{F6F27C5D-18D4-6D40-9EB3-D4484D803BCB}"/>
              </a:ext>
            </a:extLst>
          </p:cNvPr>
          <p:cNvCxnSpPr>
            <a:cxnSpLocks/>
          </p:cNvCxnSpPr>
          <p:nvPr/>
        </p:nvCxnSpPr>
        <p:spPr>
          <a:xfrm>
            <a:off x="3461284" y="2861889"/>
            <a:ext cx="2588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线箭头连接符 38">
            <a:extLst>
              <a:ext uri="{FF2B5EF4-FFF2-40B4-BE49-F238E27FC236}">
                <a16:creationId xmlns:a16="http://schemas.microsoft.com/office/drawing/2014/main" id="{6E0A6AD9-DC51-0E4B-BB28-BF92B7CF5488}"/>
              </a:ext>
            </a:extLst>
          </p:cNvPr>
          <p:cNvCxnSpPr>
            <a:cxnSpLocks/>
          </p:cNvCxnSpPr>
          <p:nvPr/>
        </p:nvCxnSpPr>
        <p:spPr>
          <a:xfrm>
            <a:off x="4198583" y="2870209"/>
            <a:ext cx="2588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线箭头连接符 39">
            <a:extLst>
              <a:ext uri="{FF2B5EF4-FFF2-40B4-BE49-F238E27FC236}">
                <a16:creationId xmlns:a16="http://schemas.microsoft.com/office/drawing/2014/main" id="{4D51AF85-5840-C94B-99E4-362DE6FCEF96}"/>
              </a:ext>
            </a:extLst>
          </p:cNvPr>
          <p:cNvCxnSpPr>
            <a:cxnSpLocks/>
          </p:cNvCxnSpPr>
          <p:nvPr/>
        </p:nvCxnSpPr>
        <p:spPr>
          <a:xfrm>
            <a:off x="4880711" y="2870209"/>
            <a:ext cx="7920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本框 40">
            <a:extLst>
              <a:ext uri="{FF2B5EF4-FFF2-40B4-BE49-F238E27FC236}">
                <a16:creationId xmlns:a16="http://schemas.microsoft.com/office/drawing/2014/main" id="{A7C2E55A-6D74-1849-8381-F43BAE61C7FD}"/>
              </a:ext>
            </a:extLst>
          </p:cNvPr>
          <p:cNvSpPr txBox="1"/>
          <p:nvPr/>
        </p:nvSpPr>
        <p:spPr>
          <a:xfrm>
            <a:off x="1123540" y="2772890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起点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04F8D5DF-D794-A346-9856-361517273267}"/>
              </a:ext>
            </a:extLst>
          </p:cNvPr>
          <p:cNvSpPr txBox="1"/>
          <p:nvPr/>
        </p:nvSpPr>
        <p:spPr>
          <a:xfrm>
            <a:off x="6018144" y="2751321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终点</a:t>
            </a: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79B1062D-4375-1D47-B501-05AC8C617D4A}"/>
              </a:ext>
            </a:extLst>
          </p:cNvPr>
          <p:cNvSpPr txBox="1"/>
          <p:nvPr/>
        </p:nvSpPr>
        <p:spPr>
          <a:xfrm>
            <a:off x="1043608" y="4387634"/>
            <a:ext cx="592982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dirty="0">
                <a:solidFill>
                  <a:srgbClr val="FF000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深度优先往往可以很快找到搜索路径：</a:t>
            </a:r>
            <a:endParaRPr kumimoji="1" lang="en-US" altLang="zh-CN" sz="1200" dirty="0">
              <a:solidFill>
                <a:srgbClr val="FF0000"/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dirty="0">
                <a:solidFill>
                  <a:srgbClr val="FF000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       </a:t>
            </a:r>
            <a:r>
              <a:rPr kumimoji="1" lang="zh-CN" altLang="en-US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比如：先找一个结点看看是不是终点，若不是继续往深层去找，直到找到终点。、</a:t>
            </a:r>
            <a:endParaRPr kumimoji="1" lang="en-US" altLang="zh-CN" sz="1200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                   </a:t>
            </a:r>
            <a:r>
              <a:rPr kumimoji="1" lang="zh-CN" altLang="en-US" sz="1200" dirty="0">
                <a:solidFill>
                  <a:srgbClr val="FF000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中序，先序，后序</a:t>
            </a:r>
            <a:r>
              <a:rPr kumimoji="1" lang="zh-CN" altLang="en-US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属于深度优先算法</a:t>
            </a:r>
            <a:endParaRPr kumimoji="1" lang="en-US" altLang="zh-CN" sz="1200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dirty="0">
                <a:solidFill>
                  <a:srgbClr val="FF000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   </a:t>
            </a:r>
          </a:p>
        </p:txBody>
      </p:sp>
    </p:spTree>
    <p:extLst>
      <p:ext uri="{BB962C8B-B14F-4D97-AF65-F5344CB8AC3E}">
        <p14:creationId xmlns:p14="http://schemas.microsoft.com/office/powerpoint/2010/main" val="1994499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755576" y="-1028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zh-CN" altLang="en-US" sz="2400" b="1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树</a:t>
            </a:r>
            <a:endParaRPr lang="en-US" altLang="zh-CN" sz="2400" b="1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49CBC90-A5CC-524F-8690-D44C5C31EED8}"/>
              </a:ext>
            </a:extLst>
          </p:cNvPr>
          <p:cNvSpPr txBox="1"/>
          <p:nvPr/>
        </p:nvSpPr>
        <p:spPr>
          <a:xfrm>
            <a:off x="762026" y="799345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b="1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什么树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02569BB4-A954-9540-A383-F2BF2C63D13C}"/>
              </a:ext>
            </a:extLst>
          </p:cNvPr>
          <p:cNvSpPr txBox="1"/>
          <p:nvPr/>
        </p:nvSpPr>
        <p:spPr>
          <a:xfrm>
            <a:off x="762026" y="1371265"/>
            <a:ext cx="26468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数据结构分为</a:t>
            </a:r>
            <a:r>
              <a:rPr kumimoji="1" lang="zh-CN" altLang="en-US" sz="1200" dirty="0">
                <a:solidFill>
                  <a:srgbClr val="FF000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线性结构</a:t>
            </a:r>
            <a:r>
              <a:rPr kumimoji="1" lang="zh-CN" altLang="en-US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和</a:t>
            </a:r>
            <a:r>
              <a:rPr kumimoji="1" lang="zh-CN" altLang="en-US" sz="1200" dirty="0">
                <a:solidFill>
                  <a:srgbClr val="FF000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非线性结构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8BB6F8F-FE57-D847-BD03-CDCA5AE82E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1740597"/>
            <a:ext cx="1547351" cy="287044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8080E807-C6C6-9042-8885-5D31EF9E3CC1}"/>
              </a:ext>
            </a:extLst>
          </p:cNvPr>
          <p:cNvSpPr txBox="1"/>
          <p:nvPr/>
        </p:nvSpPr>
        <p:spPr>
          <a:xfrm>
            <a:off x="1350101" y="4703378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顺序表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0B62721-C2FF-B041-8AF2-9679387164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4241" y="1740597"/>
            <a:ext cx="3462660" cy="116188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829A02AA-4216-DE48-9FC7-2972ED717ACE}"/>
              </a:ext>
            </a:extLst>
          </p:cNvPr>
          <p:cNvSpPr txBox="1"/>
          <p:nvPr/>
        </p:nvSpPr>
        <p:spPr>
          <a:xfrm>
            <a:off x="6234712" y="2060653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单向链表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04CD7B2-C9C4-364A-998C-692CB8F96580}"/>
              </a:ext>
            </a:extLst>
          </p:cNvPr>
          <p:cNvSpPr txBox="1"/>
          <p:nvPr/>
        </p:nvSpPr>
        <p:spPr>
          <a:xfrm>
            <a:off x="2608236" y="2994819"/>
            <a:ext cx="572464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solidFill>
                  <a:srgbClr val="FF000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线性结构特点</a:t>
            </a:r>
            <a:r>
              <a:rPr lang="en-US" altLang="zh-CN" sz="1200" dirty="0">
                <a:solidFill>
                  <a:srgbClr val="FF000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:</a:t>
            </a:r>
          </a:p>
          <a:p>
            <a:r>
              <a:rPr lang="zh-CN" altLang="en-US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①集合中必存在唯一的一个</a:t>
            </a:r>
            <a:r>
              <a:rPr lang="en-US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"</a:t>
            </a:r>
            <a:r>
              <a:rPr lang="zh-CN" altLang="en-US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第一个元素</a:t>
            </a:r>
            <a:r>
              <a:rPr lang="en-US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”</a:t>
            </a:r>
            <a:endParaRPr lang="zh-CN" altLang="en-US" sz="1200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r>
              <a:rPr lang="zh-CN" altLang="en-US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②集合中必存在唯一的一个</a:t>
            </a:r>
            <a:r>
              <a:rPr lang="en-US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"</a:t>
            </a:r>
            <a:r>
              <a:rPr lang="zh-CN" altLang="en-US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最后的元素</a:t>
            </a:r>
            <a:r>
              <a:rPr lang="en-US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"</a:t>
            </a:r>
            <a:endParaRPr lang="zh-CN" altLang="en-US" sz="1200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r>
              <a:rPr lang="zh-CN" altLang="en-US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③除最后元素之外，其它数据元素均有唯一的</a:t>
            </a:r>
            <a:r>
              <a:rPr lang="en-US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"</a:t>
            </a:r>
            <a:r>
              <a:rPr lang="zh-CN" altLang="en-US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后继</a:t>
            </a:r>
            <a:r>
              <a:rPr lang="en-US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"</a:t>
            </a:r>
            <a:endParaRPr lang="zh-CN" altLang="en-US" sz="1200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r>
              <a:rPr lang="zh-CN" altLang="en-US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④除第一元素之外，其它数据元素均有唯一的</a:t>
            </a:r>
            <a:r>
              <a:rPr lang="en-US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"</a:t>
            </a:r>
            <a:r>
              <a:rPr lang="zh-CN" altLang="en-US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前驱</a:t>
            </a:r>
            <a:r>
              <a:rPr lang="en-US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”</a:t>
            </a:r>
          </a:p>
          <a:p>
            <a:endParaRPr lang="zh-CN" altLang="en-US" sz="1200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r>
              <a:rPr lang="zh-CN" altLang="en-US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数据结构中</a:t>
            </a:r>
            <a:r>
              <a:rPr lang="zh-CN" altLang="en-US" sz="1200" dirty="0">
                <a:solidFill>
                  <a:srgbClr val="FF000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线性结构</a:t>
            </a:r>
            <a:r>
              <a:rPr lang="zh-CN" altLang="en-US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指的是数据元素之间存在着</a:t>
            </a:r>
            <a:r>
              <a:rPr lang="zh-CN" altLang="en-US" sz="1200" dirty="0">
                <a:solidFill>
                  <a:srgbClr val="FF000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“一对一”</a:t>
            </a:r>
            <a:r>
              <a:rPr lang="zh-CN" altLang="en-US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的线性关系的数据结构</a:t>
            </a:r>
          </a:p>
          <a:p>
            <a:pPr lvl="1"/>
            <a:r>
              <a:rPr lang="zh-CN" altLang="en-US" sz="1200" dirty="0">
                <a:solidFill>
                  <a:srgbClr val="FF000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非线性结构</a:t>
            </a:r>
            <a:r>
              <a:rPr lang="zh-CN" altLang="en-US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的逻辑特征是一个结点元素可能对应</a:t>
            </a:r>
            <a:r>
              <a:rPr lang="zh-CN" altLang="en-US" sz="1200" dirty="0">
                <a:solidFill>
                  <a:srgbClr val="FF000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多个直接前驱和多个后继</a:t>
            </a:r>
          </a:p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kumimoji="1" lang="zh-CN" altLang="en-US" sz="1200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427047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755576" y="-1028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zh-CN" altLang="en-US" sz="2400" b="1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二叉树的广度优先遍历</a:t>
            </a:r>
            <a:endParaRPr lang="en-US" altLang="zh-CN" sz="2400" b="1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49CBC90-A5CC-524F-8690-D44C5C31EED8}"/>
              </a:ext>
            </a:extLst>
          </p:cNvPr>
          <p:cNvSpPr txBox="1"/>
          <p:nvPr/>
        </p:nvSpPr>
        <p:spPr>
          <a:xfrm>
            <a:off x="762026" y="799345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b="1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广度优先和深度优先</a:t>
            </a: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578280F0-6972-4443-8F19-2B51AC255E25}"/>
              </a:ext>
            </a:extLst>
          </p:cNvPr>
          <p:cNvSpPr/>
          <p:nvPr/>
        </p:nvSpPr>
        <p:spPr>
          <a:xfrm>
            <a:off x="1568343" y="2681869"/>
            <a:ext cx="360040" cy="360040"/>
          </a:xfrm>
          <a:prstGeom prst="ellipse">
            <a:avLst/>
          </a:prstGeom>
          <a:solidFill>
            <a:schemeClr val="accent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3C67ABED-AF32-A645-ABB7-C3433CDF357E}"/>
              </a:ext>
            </a:extLst>
          </p:cNvPr>
          <p:cNvSpPr/>
          <p:nvPr/>
        </p:nvSpPr>
        <p:spPr>
          <a:xfrm>
            <a:off x="2309828" y="2681869"/>
            <a:ext cx="360040" cy="360040"/>
          </a:xfrm>
          <a:prstGeom prst="ellipse">
            <a:avLst/>
          </a:prstGeom>
          <a:solidFill>
            <a:schemeClr val="accent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68214420-6200-8F44-B4B3-45BC66904057}"/>
              </a:ext>
            </a:extLst>
          </p:cNvPr>
          <p:cNvSpPr/>
          <p:nvPr/>
        </p:nvSpPr>
        <p:spPr>
          <a:xfrm>
            <a:off x="3051313" y="2681869"/>
            <a:ext cx="360040" cy="360040"/>
          </a:xfrm>
          <a:prstGeom prst="ellipse">
            <a:avLst/>
          </a:prstGeom>
          <a:solidFill>
            <a:schemeClr val="accent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D9CA364A-ED9E-214F-B9DA-8B532FFEBFED}"/>
              </a:ext>
            </a:extLst>
          </p:cNvPr>
          <p:cNvSpPr/>
          <p:nvPr/>
        </p:nvSpPr>
        <p:spPr>
          <a:xfrm>
            <a:off x="3755566" y="2681869"/>
            <a:ext cx="360040" cy="360040"/>
          </a:xfrm>
          <a:prstGeom prst="ellipse">
            <a:avLst/>
          </a:prstGeom>
          <a:solidFill>
            <a:schemeClr val="accent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2335BD76-61E9-9D46-912D-1F2599A8DF78}"/>
              </a:ext>
            </a:extLst>
          </p:cNvPr>
          <p:cNvSpPr/>
          <p:nvPr/>
        </p:nvSpPr>
        <p:spPr>
          <a:xfrm>
            <a:off x="4459819" y="2681869"/>
            <a:ext cx="360040" cy="360040"/>
          </a:xfrm>
          <a:prstGeom prst="ellipse">
            <a:avLst/>
          </a:prstGeom>
          <a:solidFill>
            <a:schemeClr val="accent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6729565C-F144-A547-B47C-4912873DB898}"/>
              </a:ext>
            </a:extLst>
          </p:cNvPr>
          <p:cNvSpPr/>
          <p:nvPr/>
        </p:nvSpPr>
        <p:spPr>
          <a:xfrm>
            <a:off x="5672799" y="2668280"/>
            <a:ext cx="360040" cy="360040"/>
          </a:xfrm>
          <a:prstGeom prst="ellipse">
            <a:avLst/>
          </a:prstGeom>
          <a:solidFill>
            <a:schemeClr val="accent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7DD65DF0-7AA5-434E-B148-512C61F6F32B}"/>
              </a:ext>
            </a:extLst>
          </p:cNvPr>
          <p:cNvSpPr/>
          <p:nvPr/>
        </p:nvSpPr>
        <p:spPr>
          <a:xfrm>
            <a:off x="2297778" y="2036397"/>
            <a:ext cx="360040" cy="360040"/>
          </a:xfrm>
          <a:prstGeom prst="ellipse">
            <a:avLst/>
          </a:prstGeom>
          <a:solidFill>
            <a:schemeClr val="accent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BABCE048-6E16-B145-9E0B-85A75E14A02F}"/>
              </a:ext>
            </a:extLst>
          </p:cNvPr>
          <p:cNvSpPr/>
          <p:nvPr/>
        </p:nvSpPr>
        <p:spPr>
          <a:xfrm>
            <a:off x="2327816" y="3327341"/>
            <a:ext cx="360040" cy="360040"/>
          </a:xfrm>
          <a:prstGeom prst="ellipse">
            <a:avLst/>
          </a:prstGeom>
          <a:solidFill>
            <a:schemeClr val="accent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EA7AF2AE-829C-D343-82A5-3909958D0CC0}"/>
              </a:ext>
            </a:extLst>
          </p:cNvPr>
          <p:cNvSpPr/>
          <p:nvPr/>
        </p:nvSpPr>
        <p:spPr>
          <a:xfrm>
            <a:off x="2327816" y="3987993"/>
            <a:ext cx="360040" cy="360040"/>
          </a:xfrm>
          <a:prstGeom prst="ellipse">
            <a:avLst/>
          </a:prstGeom>
          <a:solidFill>
            <a:schemeClr val="accent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EAD8394A-F844-D141-88F3-CBAEFFEA6728}"/>
              </a:ext>
            </a:extLst>
          </p:cNvPr>
          <p:cNvSpPr/>
          <p:nvPr/>
        </p:nvSpPr>
        <p:spPr>
          <a:xfrm>
            <a:off x="3051313" y="3327341"/>
            <a:ext cx="360040" cy="360040"/>
          </a:xfrm>
          <a:prstGeom prst="ellipse">
            <a:avLst/>
          </a:prstGeom>
          <a:solidFill>
            <a:schemeClr val="accent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B3D291B1-1A98-F543-A11E-9FC4E3CA353B}"/>
              </a:ext>
            </a:extLst>
          </p:cNvPr>
          <p:cNvSpPr/>
          <p:nvPr/>
        </p:nvSpPr>
        <p:spPr>
          <a:xfrm>
            <a:off x="3024184" y="1428950"/>
            <a:ext cx="360040" cy="360040"/>
          </a:xfrm>
          <a:prstGeom prst="ellipse">
            <a:avLst/>
          </a:prstGeom>
          <a:solidFill>
            <a:schemeClr val="accent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cxnSp>
        <p:nvCxnSpPr>
          <p:cNvPr id="8" name="直线箭头连接符 7">
            <a:extLst>
              <a:ext uri="{FF2B5EF4-FFF2-40B4-BE49-F238E27FC236}">
                <a16:creationId xmlns:a16="http://schemas.microsoft.com/office/drawing/2014/main" id="{38FDB5E6-65D4-CC42-BFF9-6E378741EE43}"/>
              </a:ext>
            </a:extLst>
          </p:cNvPr>
          <p:cNvCxnSpPr/>
          <p:nvPr/>
        </p:nvCxnSpPr>
        <p:spPr>
          <a:xfrm flipV="1">
            <a:off x="2000391" y="2396437"/>
            <a:ext cx="309437" cy="2854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线箭头连接符 20">
            <a:extLst>
              <a:ext uri="{FF2B5EF4-FFF2-40B4-BE49-F238E27FC236}">
                <a16:creationId xmlns:a16="http://schemas.microsoft.com/office/drawing/2014/main" id="{C37133D9-3670-D040-A185-7B711824FA89}"/>
              </a:ext>
            </a:extLst>
          </p:cNvPr>
          <p:cNvCxnSpPr>
            <a:cxnSpLocks/>
          </p:cNvCxnSpPr>
          <p:nvPr/>
        </p:nvCxnSpPr>
        <p:spPr>
          <a:xfrm>
            <a:off x="1928383" y="3006800"/>
            <a:ext cx="381445" cy="3205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线箭头连接符 21">
            <a:extLst>
              <a:ext uri="{FF2B5EF4-FFF2-40B4-BE49-F238E27FC236}">
                <a16:creationId xmlns:a16="http://schemas.microsoft.com/office/drawing/2014/main" id="{075BBC26-6324-B549-8F82-0C3369550ADD}"/>
              </a:ext>
            </a:extLst>
          </p:cNvPr>
          <p:cNvCxnSpPr>
            <a:cxnSpLocks/>
          </p:cNvCxnSpPr>
          <p:nvPr/>
        </p:nvCxnSpPr>
        <p:spPr>
          <a:xfrm flipV="1">
            <a:off x="2724367" y="2861889"/>
            <a:ext cx="2948432" cy="12251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线箭头连接符 25">
            <a:extLst>
              <a:ext uri="{FF2B5EF4-FFF2-40B4-BE49-F238E27FC236}">
                <a16:creationId xmlns:a16="http://schemas.microsoft.com/office/drawing/2014/main" id="{FF1E31B0-C3C9-6746-9591-C56987BEE6AF}"/>
              </a:ext>
            </a:extLst>
          </p:cNvPr>
          <p:cNvCxnSpPr>
            <a:cxnSpLocks/>
          </p:cNvCxnSpPr>
          <p:nvPr/>
        </p:nvCxnSpPr>
        <p:spPr>
          <a:xfrm>
            <a:off x="2738459" y="3527110"/>
            <a:ext cx="2588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线箭头连接符 27">
            <a:extLst>
              <a:ext uri="{FF2B5EF4-FFF2-40B4-BE49-F238E27FC236}">
                <a16:creationId xmlns:a16="http://schemas.microsoft.com/office/drawing/2014/main" id="{D6AC8CA5-3070-FB46-9BCD-3B1C636991C5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1762962" y="3049889"/>
            <a:ext cx="617581" cy="9908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线箭头连接符 29">
            <a:extLst>
              <a:ext uri="{FF2B5EF4-FFF2-40B4-BE49-F238E27FC236}">
                <a16:creationId xmlns:a16="http://schemas.microsoft.com/office/drawing/2014/main" id="{95D4D151-10C6-A14C-91E4-7461D4B3437C}"/>
              </a:ext>
            </a:extLst>
          </p:cNvPr>
          <p:cNvCxnSpPr>
            <a:cxnSpLocks/>
            <a:endCxn id="14" idx="2"/>
          </p:cNvCxnSpPr>
          <p:nvPr/>
        </p:nvCxnSpPr>
        <p:spPr>
          <a:xfrm flipV="1">
            <a:off x="3411353" y="2848300"/>
            <a:ext cx="2261446" cy="6788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线箭头连接符 32">
            <a:extLst>
              <a:ext uri="{FF2B5EF4-FFF2-40B4-BE49-F238E27FC236}">
                <a16:creationId xmlns:a16="http://schemas.microsoft.com/office/drawing/2014/main" id="{4CC8E79B-8195-DA4D-B76B-127CA74D4327}"/>
              </a:ext>
            </a:extLst>
          </p:cNvPr>
          <p:cNvCxnSpPr/>
          <p:nvPr/>
        </p:nvCxnSpPr>
        <p:spPr>
          <a:xfrm flipV="1">
            <a:off x="2714747" y="1760962"/>
            <a:ext cx="309437" cy="2854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线箭头连接符 33">
            <a:extLst>
              <a:ext uri="{FF2B5EF4-FFF2-40B4-BE49-F238E27FC236}">
                <a16:creationId xmlns:a16="http://schemas.microsoft.com/office/drawing/2014/main" id="{906BD1C4-AD5D-184C-A742-2E834BE67BB0}"/>
              </a:ext>
            </a:extLst>
          </p:cNvPr>
          <p:cNvCxnSpPr>
            <a:cxnSpLocks/>
          </p:cNvCxnSpPr>
          <p:nvPr/>
        </p:nvCxnSpPr>
        <p:spPr>
          <a:xfrm>
            <a:off x="3401552" y="1651125"/>
            <a:ext cx="2271247" cy="12107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线箭头连接符 35">
            <a:extLst>
              <a:ext uri="{FF2B5EF4-FFF2-40B4-BE49-F238E27FC236}">
                <a16:creationId xmlns:a16="http://schemas.microsoft.com/office/drawing/2014/main" id="{D1EB7983-EFF1-E34E-9FEE-23FD378CB153}"/>
              </a:ext>
            </a:extLst>
          </p:cNvPr>
          <p:cNvCxnSpPr>
            <a:cxnSpLocks/>
          </p:cNvCxnSpPr>
          <p:nvPr/>
        </p:nvCxnSpPr>
        <p:spPr>
          <a:xfrm>
            <a:off x="2025692" y="2861889"/>
            <a:ext cx="2588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线箭头连接符 36">
            <a:extLst>
              <a:ext uri="{FF2B5EF4-FFF2-40B4-BE49-F238E27FC236}">
                <a16:creationId xmlns:a16="http://schemas.microsoft.com/office/drawing/2014/main" id="{8FC4D1AD-E8C3-DA45-B44B-A6DCF4A041CD}"/>
              </a:ext>
            </a:extLst>
          </p:cNvPr>
          <p:cNvCxnSpPr>
            <a:cxnSpLocks/>
          </p:cNvCxnSpPr>
          <p:nvPr/>
        </p:nvCxnSpPr>
        <p:spPr>
          <a:xfrm>
            <a:off x="2765350" y="2861889"/>
            <a:ext cx="2588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线箭头连接符 37">
            <a:extLst>
              <a:ext uri="{FF2B5EF4-FFF2-40B4-BE49-F238E27FC236}">
                <a16:creationId xmlns:a16="http://schemas.microsoft.com/office/drawing/2014/main" id="{F6F27C5D-18D4-6D40-9EB3-D4484D803BCB}"/>
              </a:ext>
            </a:extLst>
          </p:cNvPr>
          <p:cNvCxnSpPr>
            <a:cxnSpLocks/>
          </p:cNvCxnSpPr>
          <p:nvPr/>
        </p:nvCxnSpPr>
        <p:spPr>
          <a:xfrm>
            <a:off x="3461284" y="2861889"/>
            <a:ext cx="2588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线箭头连接符 38">
            <a:extLst>
              <a:ext uri="{FF2B5EF4-FFF2-40B4-BE49-F238E27FC236}">
                <a16:creationId xmlns:a16="http://schemas.microsoft.com/office/drawing/2014/main" id="{6E0A6AD9-DC51-0E4B-BB28-BF92B7CF5488}"/>
              </a:ext>
            </a:extLst>
          </p:cNvPr>
          <p:cNvCxnSpPr>
            <a:cxnSpLocks/>
          </p:cNvCxnSpPr>
          <p:nvPr/>
        </p:nvCxnSpPr>
        <p:spPr>
          <a:xfrm>
            <a:off x="4198583" y="2870209"/>
            <a:ext cx="2588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线箭头连接符 39">
            <a:extLst>
              <a:ext uri="{FF2B5EF4-FFF2-40B4-BE49-F238E27FC236}">
                <a16:creationId xmlns:a16="http://schemas.microsoft.com/office/drawing/2014/main" id="{4D51AF85-5840-C94B-99E4-362DE6FCEF96}"/>
              </a:ext>
            </a:extLst>
          </p:cNvPr>
          <p:cNvCxnSpPr>
            <a:cxnSpLocks/>
          </p:cNvCxnSpPr>
          <p:nvPr/>
        </p:nvCxnSpPr>
        <p:spPr>
          <a:xfrm>
            <a:off x="4880711" y="2870209"/>
            <a:ext cx="7920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本框 40">
            <a:extLst>
              <a:ext uri="{FF2B5EF4-FFF2-40B4-BE49-F238E27FC236}">
                <a16:creationId xmlns:a16="http://schemas.microsoft.com/office/drawing/2014/main" id="{A7C2E55A-6D74-1849-8381-F43BAE61C7FD}"/>
              </a:ext>
            </a:extLst>
          </p:cNvPr>
          <p:cNvSpPr txBox="1"/>
          <p:nvPr/>
        </p:nvSpPr>
        <p:spPr>
          <a:xfrm>
            <a:off x="1123540" y="2772890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起点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04F8D5DF-D794-A346-9856-361517273267}"/>
              </a:ext>
            </a:extLst>
          </p:cNvPr>
          <p:cNvSpPr txBox="1"/>
          <p:nvPr/>
        </p:nvSpPr>
        <p:spPr>
          <a:xfrm>
            <a:off x="6018144" y="2751321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终点</a:t>
            </a: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79B1062D-4375-1D47-B501-05AC8C617D4A}"/>
              </a:ext>
            </a:extLst>
          </p:cNvPr>
          <p:cNvSpPr txBox="1"/>
          <p:nvPr/>
        </p:nvSpPr>
        <p:spPr>
          <a:xfrm>
            <a:off x="1123540" y="4404975"/>
            <a:ext cx="65181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dirty="0">
                <a:solidFill>
                  <a:srgbClr val="FF000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广度优先可以找到最短路径：</a:t>
            </a:r>
            <a:endParaRPr kumimoji="1" lang="en-US" altLang="zh-CN" sz="1200" dirty="0">
              <a:solidFill>
                <a:srgbClr val="FF0000"/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dirty="0">
                <a:solidFill>
                  <a:srgbClr val="FF000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      </a:t>
            </a:r>
            <a:r>
              <a:rPr kumimoji="1" lang="zh-CN" altLang="en-US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相当于层次遍历，先把第</a:t>
            </a:r>
            <a:r>
              <a:rPr kumimoji="1" lang="en-US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1</a:t>
            </a:r>
            <a:r>
              <a:rPr kumimoji="1" lang="zh-CN" altLang="en-US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层给遍历完，看有没有终点；再把第</a:t>
            </a:r>
            <a:r>
              <a:rPr kumimoji="1" lang="en-US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2</a:t>
            </a:r>
            <a:r>
              <a:rPr kumimoji="1" lang="zh-CN" altLang="en-US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层遍历完，看有没有重点。</a:t>
            </a:r>
          </a:p>
        </p:txBody>
      </p:sp>
    </p:spTree>
    <p:extLst>
      <p:ext uri="{BB962C8B-B14F-4D97-AF65-F5344CB8AC3E}">
        <p14:creationId xmlns:p14="http://schemas.microsoft.com/office/powerpoint/2010/main" val="31906002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MH_Others_1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958975" y="1917700"/>
            <a:ext cx="644525" cy="264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lIns="68580" tIns="34290" rIns="68580" bIns="34290"/>
          <a:lstStyle>
            <a:lvl1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eaLnBrk="1" hangingPunct="1">
              <a:buFont typeface="Arial" charset="0"/>
              <a:buNone/>
            </a:pPr>
            <a:r>
              <a:rPr lang="en-US" altLang="zh-CN" sz="3600">
                <a:solidFill>
                  <a:srgbClr val="FF000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Contents</a:t>
            </a:r>
          </a:p>
        </p:txBody>
      </p:sp>
      <p:sp>
        <p:nvSpPr>
          <p:cNvPr id="7" name="MH_Others_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698625" y="915988"/>
            <a:ext cx="936625" cy="93503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0">
            <a:solidFill>
              <a:srgbClr val="FFFFFF">
                <a:alpha val="49000"/>
              </a:srgbClr>
            </a:solidFill>
          </a:ln>
        </p:spPr>
        <p:txBody>
          <a:bodyPr lIns="68580" tIns="34290" rIns="68580" bIns="135000"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ts val="7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zh-CN" altLang="en-US" sz="4400" b="1" dirty="0">
                <a:solidFill>
                  <a:srgbClr val="FFFFFF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目</a:t>
            </a:r>
          </a:p>
        </p:txBody>
      </p:sp>
      <p:sp>
        <p:nvSpPr>
          <p:cNvPr id="8" name="MH_Others_3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331640" y="1759696"/>
            <a:ext cx="734366" cy="734366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zh-CN" altLang="en-US" sz="4400" b="1" dirty="0">
                <a:ln w="3175">
                  <a:solidFill>
                    <a:srgbClr val="FFFFFF"/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录</a:t>
            </a:r>
          </a:p>
        </p:txBody>
      </p:sp>
      <p:sp>
        <p:nvSpPr>
          <p:cNvPr id="8196" name="TextBox 9"/>
          <p:cNvSpPr txBox="1">
            <a:spLocks noChangeArrowheads="1"/>
          </p:cNvSpPr>
          <p:nvPr/>
        </p:nvSpPr>
        <p:spPr bwMode="auto">
          <a:xfrm>
            <a:off x="3851920" y="756855"/>
            <a:ext cx="4319588" cy="3474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71450" indent="-17145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marL="285750" marR="0" lvl="0" indent="-28575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u"/>
              <a:tabLst/>
              <a:defRPr/>
            </a:pPr>
            <a:r>
              <a:rPr lang="zh-CN" altLang="en-US" sz="14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树的概念</a:t>
            </a:r>
            <a:endParaRPr lang="en-US" altLang="zh-CN" sz="1400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285750" marR="0" lvl="0" indent="-28575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u"/>
              <a:tabLst/>
              <a:defRPr/>
            </a:pPr>
            <a:r>
              <a:rPr lang="zh-CN" altLang="en-US" sz="14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树的种类及存储</a:t>
            </a:r>
            <a:endParaRPr lang="en-US" altLang="zh-CN" sz="1400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285750" marR="0" lvl="0" indent="-28575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u"/>
              <a:tabLst/>
              <a:defRPr/>
            </a:pPr>
            <a:r>
              <a:rPr lang="zh-CN" altLang="en-US" sz="14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树的应用场景</a:t>
            </a:r>
            <a:r>
              <a:rPr lang="en-US" altLang="zh-CN" sz="14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_</a:t>
            </a:r>
            <a:r>
              <a:rPr lang="zh-CN" altLang="en-US" sz="14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数据库索引</a:t>
            </a:r>
            <a:endParaRPr lang="en-US" altLang="zh-CN" sz="1400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285750" marR="0" lvl="0" indent="-28575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u"/>
              <a:tabLst/>
              <a:defRPr/>
            </a:pPr>
            <a:r>
              <a:rPr lang="zh-CN" altLang="en-US" sz="14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二叉树的概念和性质</a:t>
            </a:r>
            <a:endParaRPr lang="en-US" altLang="zh-CN" sz="1400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285750" marR="0" lvl="0" indent="-28575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u"/>
              <a:tabLst/>
              <a:defRPr/>
            </a:pPr>
            <a:r>
              <a:rPr lang="zh-CN" altLang="en-US" sz="14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二叉树的广度优先遍历</a:t>
            </a:r>
            <a:endParaRPr lang="en-US" altLang="zh-CN" sz="1400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285750" marR="0" lvl="0" indent="-28575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u"/>
              <a:tabLst/>
              <a:defRPr/>
            </a:pPr>
            <a:r>
              <a:rPr lang="zh-CN" altLang="en-US" sz="14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二叉树的广度优先遍历实现</a:t>
            </a:r>
            <a:endParaRPr lang="en-US" altLang="zh-CN" sz="1400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285750" marR="0" lvl="0" indent="-28575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u"/>
              <a:tabLst/>
              <a:defRPr/>
            </a:pPr>
            <a:r>
              <a:rPr lang="zh-CN" altLang="en-US" sz="1400" dirty="0">
                <a:solidFill>
                  <a:srgbClr val="FF000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二叉树的三种深度优先遍历</a:t>
            </a:r>
            <a:endParaRPr lang="en-US" altLang="zh-CN" sz="1400" dirty="0">
              <a:solidFill>
                <a:srgbClr val="FF0000"/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285750" marR="0" lvl="0" indent="-28575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u"/>
              <a:tabLst/>
              <a:defRPr/>
            </a:pPr>
            <a:r>
              <a:rPr lang="zh-CN" altLang="en-US" sz="14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二叉树由遍历结果反推二叉树的结构</a:t>
            </a:r>
            <a:endParaRPr lang="en-US" altLang="zh-CN" sz="1400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272703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MH_Others_1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958975" y="1917700"/>
            <a:ext cx="644525" cy="264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lIns="68580" tIns="34290" rIns="68580" bIns="34290"/>
          <a:lstStyle>
            <a:lvl1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eaLnBrk="1" hangingPunct="1">
              <a:buFont typeface="Arial" charset="0"/>
              <a:buNone/>
            </a:pPr>
            <a:r>
              <a:rPr lang="en-US" altLang="zh-CN" sz="3600">
                <a:solidFill>
                  <a:srgbClr val="FF000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Contents</a:t>
            </a:r>
          </a:p>
        </p:txBody>
      </p:sp>
      <p:sp>
        <p:nvSpPr>
          <p:cNvPr id="7" name="MH_Others_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698625" y="915988"/>
            <a:ext cx="936625" cy="93503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0">
            <a:solidFill>
              <a:srgbClr val="FFFFFF">
                <a:alpha val="49000"/>
              </a:srgbClr>
            </a:solidFill>
          </a:ln>
        </p:spPr>
        <p:txBody>
          <a:bodyPr lIns="68580" tIns="34290" rIns="68580" bIns="135000"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ts val="7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zh-CN" altLang="en-US" sz="4400" b="1" dirty="0">
                <a:solidFill>
                  <a:srgbClr val="FFFFFF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目</a:t>
            </a:r>
          </a:p>
        </p:txBody>
      </p:sp>
      <p:sp>
        <p:nvSpPr>
          <p:cNvPr id="8" name="MH_Others_3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331640" y="1759696"/>
            <a:ext cx="734366" cy="734366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zh-CN" altLang="en-US" sz="4400" b="1" dirty="0">
                <a:ln w="3175">
                  <a:solidFill>
                    <a:srgbClr val="FFFFFF"/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录</a:t>
            </a:r>
          </a:p>
        </p:txBody>
      </p:sp>
      <p:sp>
        <p:nvSpPr>
          <p:cNvPr id="8196" name="TextBox 9"/>
          <p:cNvSpPr txBox="1">
            <a:spLocks noChangeArrowheads="1"/>
          </p:cNvSpPr>
          <p:nvPr/>
        </p:nvSpPr>
        <p:spPr bwMode="auto">
          <a:xfrm>
            <a:off x="3851920" y="756855"/>
            <a:ext cx="4319588" cy="3474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71450" indent="-17145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marL="285750" marR="0" lvl="0" indent="-28575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u"/>
              <a:tabLst/>
              <a:defRPr/>
            </a:pPr>
            <a:r>
              <a:rPr lang="zh-CN" altLang="en-US" sz="14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树的概念</a:t>
            </a:r>
            <a:endParaRPr lang="en-US" altLang="zh-CN" sz="1400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285750" marR="0" lvl="0" indent="-28575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u"/>
              <a:tabLst/>
              <a:defRPr/>
            </a:pPr>
            <a:r>
              <a:rPr lang="zh-CN" altLang="en-US" sz="14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树的种类及存储</a:t>
            </a:r>
            <a:endParaRPr lang="en-US" altLang="zh-CN" sz="1400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285750" marR="0" lvl="0" indent="-28575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u"/>
              <a:tabLst/>
              <a:defRPr/>
            </a:pPr>
            <a:r>
              <a:rPr lang="zh-CN" altLang="en-US" sz="14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树的应用场景</a:t>
            </a:r>
            <a:r>
              <a:rPr lang="en-US" altLang="zh-CN" sz="14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_</a:t>
            </a:r>
            <a:r>
              <a:rPr lang="zh-CN" altLang="en-US" sz="14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数据库索引</a:t>
            </a:r>
            <a:endParaRPr lang="en-US" altLang="zh-CN" sz="1400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285750" marR="0" lvl="0" indent="-28575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u"/>
              <a:tabLst/>
              <a:defRPr/>
            </a:pPr>
            <a:r>
              <a:rPr lang="zh-CN" altLang="en-US" sz="14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二叉树的概念和性质</a:t>
            </a:r>
            <a:endParaRPr lang="en-US" altLang="zh-CN" sz="1400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285750" marR="0" lvl="0" indent="-28575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u"/>
              <a:tabLst/>
              <a:defRPr/>
            </a:pPr>
            <a:r>
              <a:rPr lang="zh-CN" altLang="en-US" sz="14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二叉树的广度优先遍历</a:t>
            </a:r>
            <a:endParaRPr lang="en-US" altLang="zh-CN" sz="1400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285750" marR="0" lvl="0" indent="-28575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u"/>
              <a:tabLst/>
              <a:defRPr/>
            </a:pPr>
            <a:r>
              <a:rPr lang="zh-CN" altLang="en-US" sz="1400" dirty="0">
                <a:solidFill>
                  <a:srgbClr val="FF000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二叉树的广度优先遍历实现</a:t>
            </a:r>
            <a:endParaRPr lang="en-US" altLang="zh-CN" sz="1400" dirty="0">
              <a:solidFill>
                <a:srgbClr val="FF0000"/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285750" marR="0" lvl="0" indent="-28575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u"/>
              <a:tabLst/>
              <a:defRPr/>
            </a:pPr>
            <a:r>
              <a:rPr lang="zh-CN" altLang="en-US" sz="14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二叉树的三种深度优先遍历</a:t>
            </a:r>
            <a:endParaRPr lang="en-US" altLang="zh-CN" sz="1400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285750" marR="0" lvl="0" indent="-28575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u"/>
              <a:tabLst/>
              <a:defRPr/>
            </a:pPr>
            <a:r>
              <a:rPr lang="zh-CN" altLang="en-US" sz="14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二叉树由遍历结果反推二叉树的结构</a:t>
            </a:r>
            <a:endParaRPr lang="en-US" altLang="zh-CN" sz="1400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736801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755576" y="-1028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二叉树的广度优先遍历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49CBC90-A5CC-524F-8690-D44C5C31EED8}"/>
              </a:ext>
            </a:extLst>
          </p:cNvPr>
          <p:cNvSpPr txBox="1"/>
          <p:nvPr/>
        </p:nvSpPr>
        <p:spPr>
          <a:xfrm>
            <a:off x="762026" y="799345"/>
            <a:ext cx="2789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b="1" dirty="0">
                <a:solidFill>
                  <a:prstClr val="black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二叉树广度优先</a:t>
            </a:r>
            <a:r>
              <a:rPr kumimoji="1" lang="en-US" altLang="zh-CN" b="1" dirty="0">
                <a:solidFill>
                  <a:prstClr val="black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-</a:t>
            </a:r>
            <a:r>
              <a:rPr kumimoji="1" lang="zh-CN" altLang="en-US" b="1" dirty="0">
                <a:solidFill>
                  <a:prstClr val="black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插入节点</a:t>
            </a:r>
            <a:endParaRPr kumimoji="1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F3CEB4D-570D-9D49-A67A-2C4E6341C4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275" y="1190095"/>
            <a:ext cx="4870006" cy="353453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C9739C24-234A-A36E-BD57-9E38EC97D32A}"/>
              </a:ext>
            </a:extLst>
          </p:cNvPr>
          <p:cNvSpPr txBox="1"/>
          <p:nvPr/>
        </p:nvSpPr>
        <p:spPr>
          <a:xfrm>
            <a:off x="5940152" y="1275606"/>
            <a:ext cx="250260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>
                <a:solidFill>
                  <a:srgbClr val="FF000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初始操作：</a:t>
            </a:r>
            <a:endParaRPr lang="en-US" altLang="zh-CN" sz="1100" dirty="0">
              <a:solidFill>
                <a:srgbClr val="FF0000"/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r>
              <a:rPr lang="zh-CN" altLang="en-US" sz="11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初始化队列、将根节点入队、准备加入到二叉树的新结点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9B004CC-762E-4686-1DB2-89035D3B9C49}"/>
              </a:ext>
            </a:extLst>
          </p:cNvPr>
          <p:cNvSpPr txBox="1"/>
          <p:nvPr/>
        </p:nvSpPr>
        <p:spPr>
          <a:xfrm>
            <a:off x="5952077" y="2139702"/>
            <a:ext cx="2664296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>
                <a:solidFill>
                  <a:srgbClr val="FF000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重复执行：</a:t>
            </a:r>
          </a:p>
          <a:p>
            <a:r>
              <a:rPr lang="zh-CN" altLang="en-US" sz="11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获得并弹出队头元素</a:t>
            </a:r>
          </a:p>
          <a:p>
            <a:r>
              <a:rPr lang="en-US" altLang="zh-CN" sz="11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1</a:t>
            </a:r>
            <a:r>
              <a:rPr lang="zh-CN" altLang="en-US" sz="11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、若当前结点的左右子结点不为空，则将其左右子节点入队列</a:t>
            </a:r>
          </a:p>
          <a:p>
            <a:r>
              <a:rPr lang="en-US" altLang="zh-CN" sz="11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2</a:t>
            </a:r>
            <a:r>
              <a:rPr lang="zh-CN" altLang="en-US" sz="11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、若当前结点的左右子节点为空，则将新结点挂到为空的左子结点、或者右子节点</a:t>
            </a:r>
          </a:p>
        </p:txBody>
      </p:sp>
    </p:spTree>
    <p:extLst>
      <p:ext uri="{BB962C8B-B14F-4D97-AF65-F5344CB8AC3E}">
        <p14:creationId xmlns:p14="http://schemas.microsoft.com/office/powerpoint/2010/main" val="181054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755576" y="-110083"/>
            <a:ext cx="5256584" cy="6656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二叉树的广度优先遍历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2" name="TextBox 3">
            <a:extLst>
              <a:ext uri="{FF2B5EF4-FFF2-40B4-BE49-F238E27FC236}">
                <a16:creationId xmlns:a16="http://schemas.microsoft.com/office/drawing/2014/main" id="{823F1409-F1CC-E697-4767-EDC65445D8A5}"/>
              </a:ext>
            </a:extLst>
          </p:cNvPr>
          <p:cNvSpPr txBox="1"/>
          <p:nvPr/>
        </p:nvSpPr>
        <p:spPr>
          <a:xfrm>
            <a:off x="783066" y="366737"/>
            <a:ext cx="5472608" cy="4708981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r>
              <a:rPr lang="en" altLang="zh-CN" sz="10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class </a:t>
            </a:r>
            <a:r>
              <a:rPr lang="en" altLang="zh-CN" sz="1000" dirty="0" err="1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BinaryTree</a:t>
            </a:r>
            <a:r>
              <a:rPr lang="en" altLang="zh-CN" sz="10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(object):</a:t>
            </a:r>
            <a:br>
              <a:rPr lang="en" altLang="zh-CN" sz="10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</a:br>
            <a:r>
              <a:rPr lang="en" altLang="zh-CN" sz="10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   def __</a:t>
            </a:r>
            <a:r>
              <a:rPr lang="en" altLang="zh-CN" sz="1000" dirty="0" err="1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init</a:t>
            </a:r>
            <a:r>
              <a:rPr lang="en" altLang="zh-CN" sz="10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__(self, node=None):</a:t>
            </a:r>
            <a:br>
              <a:rPr lang="en" altLang="zh-CN" sz="10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</a:br>
            <a:r>
              <a:rPr lang="en" altLang="zh-CN" sz="10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       </a:t>
            </a:r>
            <a:r>
              <a:rPr lang="en" altLang="zh-CN" sz="1000" dirty="0" err="1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self.root</a:t>
            </a:r>
            <a:r>
              <a:rPr lang="en" altLang="zh-CN" sz="10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= node</a:t>
            </a:r>
            <a:br>
              <a:rPr lang="en" altLang="zh-CN" sz="10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</a:br>
            <a:r>
              <a:rPr lang="en" altLang="zh-CN" sz="10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   </a:t>
            </a:r>
            <a:r>
              <a:rPr lang="en" altLang="zh-CN" sz="1000" dirty="0">
                <a:solidFill>
                  <a:srgbClr val="FF000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def add(self, item):</a:t>
            </a:r>
            <a:br>
              <a:rPr lang="en" altLang="zh-CN" sz="10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</a:br>
            <a:r>
              <a:rPr lang="en" altLang="zh-CN" sz="10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       </a:t>
            </a:r>
            <a:r>
              <a:rPr lang="en" altLang="zh-CN" sz="1000" i="1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# 1 </a:t>
            </a:r>
            <a:r>
              <a:rPr lang="zh-CN" altLang="en-US" sz="1000" i="1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树为空 把</a:t>
            </a:r>
            <a:r>
              <a:rPr lang="en" altLang="zh-CN" sz="1000" i="1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item</a:t>
            </a:r>
            <a:r>
              <a:rPr lang="zh-CN" altLang="en-US" sz="1000" i="1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设置成根节点</a:t>
            </a:r>
            <a:br>
              <a:rPr lang="zh-CN" altLang="en-US" sz="1000" i="1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</a:br>
            <a:r>
              <a:rPr lang="zh-CN" altLang="en-US" sz="1000" i="1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       </a:t>
            </a:r>
            <a:r>
              <a:rPr lang="en" altLang="zh-CN" sz="10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if </a:t>
            </a:r>
            <a:r>
              <a:rPr lang="en" altLang="zh-CN" sz="1000" dirty="0" err="1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self.root</a:t>
            </a:r>
            <a:r>
              <a:rPr lang="en" altLang="zh-CN" sz="10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== None:</a:t>
            </a:r>
            <a:br>
              <a:rPr lang="en" altLang="zh-CN" sz="10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</a:br>
            <a:r>
              <a:rPr lang="en" altLang="zh-CN" sz="10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           </a:t>
            </a:r>
            <a:r>
              <a:rPr lang="en" altLang="zh-CN" sz="1000" dirty="0" err="1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self.root</a:t>
            </a:r>
            <a:r>
              <a:rPr lang="en" altLang="zh-CN" sz="10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= Node(item)</a:t>
            </a:r>
            <a:br>
              <a:rPr lang="en" altLang="zh-CN" sz="10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</a:br>
            <a:r>
              <a:rPr lang="en" altLang="zh-CN" sz="10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           return</a:t>
            </a:r>
          </a:p>
          <a:p>
            <a:br>
              <a:rPr lang="en" altLang="zh-CN" sz="10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</a:br>
            <a:r>
              <a:rPr lang="en" altLang="zh-CN" sz="10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       </a:t>
            </a:r>
            <a:r>
              <a:rPr lang="en" altLang="zh-CN" sz="1000" i="1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# 2 </a:t>
            </a:r>
            <a:r>
              <a:rPr lang="zh-CN" altLang="en-US" sz="1000" i="1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准备队列 把根节点添加到队列</a:t>
            </a:r>
            <a:br>
              <a:rPr lang="zh-CN" altLang="en-US" sz="1000" i="1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</a:br>
            <a:r>
              <a:rPr lang="zh-CN" altLang="en-US" sz="1000" i="1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       </a:t>
            </a:r>
            <a:r>
              <a:rPr lang="en" altLang="zh-CN" sz="10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queue = []</a:t>
            </a:r>
            <a:br>
              <a:rPr lang="en" altLang="zh-CN" sz="10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</a:br>
            <a:r>
              <a:rPr lang="en" altLang="zh-CN" sz="10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       </a:t>
            </a:r>
            <a:r>
              <a:rPr lang="en" altLang="zh-CN" sz="1000" dirty="0" err="1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queue.append</a:t>
            </a:r>
            <a:r>
              <a:rPr lang="en" altLang="zh-CN" sz="10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(</a:t>
            </a:r>
            <a:r>
              <a:rPr lang="en" altLang="zh-CN" sz="1000" dirty="0" err="1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self.root</a:t>
            </a:r>
            <a:r>
              <a:rPr lang="en" altLang="zh-CN" sz="10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)</a:t>
            </a:r>
            <a:br>
              <a:rPr lang="en" altLang="zh-CN" sz="10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</a:br>
            <a:br>
              <a:rPr lang="en" altLang="zh-CN" sz="10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</a:br>
            <a:r>
              <a:rPr lang="en" altLang="zh-CN" sz="10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       </a:t>
            </a:r>
            <a:r>
              <a:rPr lang="en" altLang="zh-CN" sz="1000" i="1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# </a:t>
            </a:r>
            <a:r>
              <a:rPr lang="zh-CN" altLang="en-US" sz="1000" i="1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循环执行</a:t>
            </a:r>
            <a:br>
              <a:rPr lang="zh-CN" altLang="en-US" sz="1000" i="1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</a:br>
            <a:r>
              <a:rPr lang="zh-CN" altLang="en-US" sz="1000" i="1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       </a:t>
            </a:r>
            <a:r>
              <a:rPr lang="en" altLang="zh-CN" sz="10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while True:</a:t>
            </a:r>
            <a:br>
              <a:rPr lang="en" altLang="zh-CN" sz="10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</a:br>
            <a:r>
              <a:rPr lang="en" altLang="zh-CN" sz="10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           </a:t>
            </a:r>
            <a:r>
              <a:rPr lang="en" altLang="zh-CN" sz="1000" i="1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# 3 </a:t>
            </a:r>
            <a:r>
              <a:rPr lang="zh-CN" altLang="en-US" sz="1000" i="1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从队列中去取元素</a:t>
            </a:r>
            <a:br>
              <a:rPr lang="zh-CN" altLang="en-US" sz="1000" i="1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</a:br>
            <a:r>
              <a:rPr lang="zh-CN" altLang="en-US" sz="1000" i="1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           </a:t>
            </a:r>
            <a:r>
              <a:rPr lang="en" altLang="zh-CN" sz="10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node = </a:t>
            </a:r>
            <a:r>
              <a:rPr lang="en" altLang="zh-CN" sz="1000" dirty="0" err="1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queue.pop</a:t>
            </a:r>
            <a:r>
              <a:rPr lang="en" altLang="zh-CN" sz="10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(0)</a:t>
            </a:r>
            <a:br>
              <a:rPr lang="en" altLang="zh-CN" sz="10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</a:br>
            <a:r>
              <a:rPr lang="en" altLang="zh-CN" sz="10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           </a:t>
            </a:r>
            <a:r>
              <a:rPr lang="en" altLang="zh-CN" sz="1000" i="1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# 4-1 </a:t>
            </a:r>
            <a:r>
              <a:rPr lang="zh-CN" altLang="en-US" sz="1000" i="1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若左子树为空 把新节点挂在左子树上</a:t>
            </a:r>
            <a:r>
              <a:rPr lang="en-US" altLang="zh-CN" sz="1000" i="1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,</a:t>
            </a:r>
            <a:r>
              <a:rPr lang="zh-CN" altLang="en-US" sz="1000" i="1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并返回</a:t>
            </a:r>
            <a:r>
              <a:rPr lang="en-US" altLang="zh-CN" sz="1000" i="1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; </a:t>
            </a:r>
            <a:r>
              <a:rPr lang="zh-CN" altLang="en-US" sz="1000" i="1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否则左子树加入到队列中</a:t>
            </a:r>
            <a:br>
              <a:rPr lang="zh-CN" altLang="en-US" sz="1000" i="1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</a:br>
            <a:r>
              <a:rPr lang="zh-CN" altLang="en-US" sz="1000" i="1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           </a:t>
            </a:r>
            <a:r>
              <a:rPr lang="en" altLang="zh-CN" sz="10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if </a:t>
            </a:r>
            <a:r>
              <a:rPr lang="en" altLang="zh-CN" sz="1000" dirty="0" err="1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node.lchild</a:t>
            </a:r>
            <a:r>
              <a:rPr lang="en" altLang="zh-CN" sz="10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== None:</a:t>
            </a:r>
            <a:br>
              <a:rPr lang="en" altLang="zh-CN" sz="10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</a:br>
            <a:r>
              <a:rPr lang="en" altLang="zh-CN" sz="10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               </a:t>
            </a:r>
            <a:r>
              <a:rPr lang="en" altLang="zh-CN" sz="1000" dirty="0" err="1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node.lchild</a:t>
            </a:r>
            <a:r>
              <a:rPr lang="en" altLang="zh-CN" sz="10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= Node(item)</a:t>
            </a:r>
            <a:br>
              <a:rPr lang="en" altLang="zh-CN" sz="10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</a:br>
            <a:r>
              <a:rPr lang="en" altLang="zh-CN" sz="10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               return</a:t>
            </a:r>
            <a:br>
              <a:rPr lang="en" altLang="zh-CN" sz="10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</a:br>
            <a:r>
              <a:rPr lang="en" altLang="zh-CN" sz="10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           else:</a:t>
            </a:r>
            <a:br>
              <a:rPr lang="en" altLang="zh-CN" sz="10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</a:br>
            <a:r>
              <a:rPr lang="en" altLang="zh-CN" sz="10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               </a:t>
            </a:r>
            <a:r>
              <a:rPr lang="en" altLang="zh-CN" sz="1000" dirty="0" err="1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queue.append</a:t>
            </a:r>
            <a:r>
              <a:rPr lang="en" altLang="zh-CN" sz="10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(</a:t>
            </a:r>
            <a:r>
              <a:rPr lang="en" altLang="zh-CN" sz="1000" dirty="0" err="1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node.lchild</a:t>
            </a:r>
            <a:r>
              <a:rPr lang="en" altLang="zh-CN" sz="10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)</a:t>
            </a:r>
          </a:p>
          <a:p>
            <a:br>
              <a:rPr lang="en" altLang="zh-CN" sz="10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</a:br>
            <a:r>
              <a:rPr lang="en" altLang="zh-CN" sz="10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           </a:t>
            </a:r>
            <a:r>
              <a:rPr lang="en" altLang="zh-CN" sz="1000" i="1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# 4-2 </a:t>
            </a:r>
            <a:r>
              <a:rPr lang="zh-CN" altLang="en-US" sz="1000" i="1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若右子树为空 把新节点挂在右子树上</a:t>
            </a:r>
            <a:r>
              <a:rPr lang="en-US" altLang="zh-CN" sz="1000" i="1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,</a:t>
            </a:r>
            <a:r>
              <a:rPr lang="zh-CN" altLang="en-US" sz="1000" i="1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并返回</a:t>
            </a:r>
            <a:r>
              <a:rPr lang="en-US" altLang="zh-CN" sz="1000" i="1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; </a:t>
            </a:r>
            <a:r>
              <a:rPr lang="zh-CN" altLang="en-US" sz="1000" i="1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否则右子树加入到队列中</a:t>
            </a:r>
            <a:br>
              <a:rPr lang="zh-CN" altLang="en-US" sz="1000" i="1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</a:br>
            <a:r>
              <a:rPr lang="zh-CN" altLang="en-US" sz="1000" i="1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           </a:t>
            </a:r>
            <a:r>
              <a:rPr lang="en" altLang="zh-CN" sz="10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if </a:t>
            </a:r>
            <a:r>
              <a:rPr lang="en" altLang="zh-CN" sz="1000" dirty="0" err="1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node.rchild</a:t>
            </a:r>
            <a:r>
              <a:rPr lang="en" altLang="zh-CN" sz="10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== None:</a:t>
            </a:r>
            <a:br>
              <a:rPr lang="en" altLang="zh-CN" sz="10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</a:br>
            <a:r>
              <a:rPr lang="en" altLang="zh-CN" sz="10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               </a:t>
            </a:r>
            <a:r>
              <a:rPr lang="en" altLang="zh-CN" sz="1000" dirty="0" err="1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node.rchild</a:t>
            </a:r>
            <a:r>
              <a:rPr lang="en" altLang="zh-CN" sz="10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= Node(item)</a:t>
            </a:r>
            <a:br>
              <a:rPr lang="en" altLang="zh-CN" sz="10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</a:br>
            <a:r>
              <a:rPr lang="en" altLang="zh-CN" sz="10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               return</a:t>
            </a:r>
            <a:br>
              <a:rPr lang="en" altLang="zh-CN" sz="10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</a:br>
            <a:r>
              <a:rPr lang="en" altLang="zh-CN" sz="10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           else:</a:t>
            </a:r>
            <a:br>
              <a:rPr lang="en" altLang="zh-CN" sz="10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</a:br>
            <a:r>
              <a:rPr lang="en" altLang="zh-CN" sz="10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               </a:t>
            </a:r>
            <a:r>
              <a:rPr lang="en" altLang="zh-CN" sz="1000" dirty="0" err="1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queue.append</a:t>
            </a:r>
            <a:r>
              <a:rPr lang="en" altLang="zh-CN" sz="10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(</a:t>
            </a:r>
            <a:r>
              <a:rPr lang="en" altLang="zh-CN" sz="1000" dirty="0" err="1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node.rchild</a:t>
            </a:r>
            <a:r>
              <a:rPr lang="en" altLang="zh-CN" sz="10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)</a:t>
            </a:r>
            <a:r>
              <a:rPr lang="zh-CN" altLang="en-US" sz="10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endParaRPr kumimoji="0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77672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755576" y="-110083"/>
            <a:ext cx="5256584" cy="6656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二叉树的广度优先遍历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2" name="TextBox 3">
            <a:extLst>
              <a:ext uri="{FF2B5EF4-FFF2-40B4-BE49-F238E27FC236}">
                <a16:creationId xmlns:a16="http://schemas.microsoft.com/office/drawing/2014/main" id="{823F1409-F1CC-E697-4767-EDC65445D8A5}"/>
              </a:ext>
            </a:extLst>
          </p:cNvPr>
          <p:cNvSpPr txBox="1"/>
          <p:nvPr/>
        </p:nvSpPr>
        <p:spPr>
          <a:xfrm>
            <a:off x="395536" y="843558"/>
            <a:ext cx="3168352" cy="3016210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r>
              <a:rPr lang="en" altLang="zh-CN" sz="1000" dirty="0">
                <a:solidFill>
                  <a:srgbClr val="0033B3"/>
                </a:solidFill>
              </a:rPr>
              <a:t>def </a:t>
            </a:r>
            <a:r>
              <a:rPr lang="en" altLang="zh-CN" sz="1000" dirty="0" err="1">
                <a:solidFill>
                  <a:srgbClr val="00627A"/>
                </a:solidFill>
              </a:rPr>
              <a:t>breadh_travel</a:t>
            </a:r>
            <a:r>
              <a:rPr lang="en" altLang="zh-CN" sz="1000" dirty="0"/>
              <a:t>(</a:t>
            </a:r>
            <a:r>
              <a:rPr lang="en" altLang="zh-CN" sz="1000" dirty="0">
                <a:solidFill>
                  <a:srgbClr val="94558D"/>
                </a:solidFill>
              </a:rPr>
              <a:t>self</a:t>
            </a:r>
            <a:r>
              <a:rPr lang="en" altLang="zh-CN" sz="1000" dirty="0"/>
              <a:t>):</a:t>
            </a:r>
            <a:br>
              <a:rPr lang="en" altLang="zh-CN" sz="1000" dirty="0"/>
            </a:br>
            <a:r>
              <a:rPr lang="en" altLang="zh-CN" sz="1000" dirty="0"/>
              <a:t>    </a:t>
            </a:r>
            <a:r>
              <a:rPr lang="en" altLang="zh-CN" sz="1000" dirty="0">
                <a:solidFill>
                  <a:srgbClr val="0033B3"/>
                </a:solidFill>
              </a:rPr>
              <a:t>if </a:t>
            </a:r>
            <a:r>
              <a:rPr lang="en" altLang="zh-CN" sz="1000" dirty="0" err="1">
                <a:solidFill>
                  <a:srgbClr val="94558D"/>
                </a:solidFill>
              </a:rPr>
              <a:t>self</a:t>
            </a:r>
            <a:r>
              <a:rPr lang="en" altLang="zh-CN" sz="1000" dirty="0" err="1"/>
              <a:t>.root</a:t>
            </a:r>
            <a:r>
              <a:rPr lang="en" altLang="zh-CN" sz="1000" dirty="0"/>
              <a:t> == </a:t>
            </a:r>
            <a:r>
              <a:rPr lang="en" altLang="zh-CN" sz="1000" dirty="0">
                <a:solidFill>
                  <a:srgbClr val="0033B3"/>
                </a:solidFill>
              </a:rPr>
              <a:t>None</a:t>
            </a:r>
            <a:r>
              <a:rPr lang="en" altLang="zh-CN" sz="1000" dirty="0"/>
              <a:t>:</a:t>
            </a:r>
            <a:br>
              <a:rPr lang="en" altLang="zh-CN" sz="1000" dirty="0"/>
            </a:br>
            <a:r>
              <a:rPr lang="en" altLang="zh-CN" sz="1000" dirty="0"/>
              <a:t>        </a:t>
            </a:r>
            <a:r>
              <a:rPr lang="en" altLang="zh-CN" sz="1000" dirty="0">
                <a:solidFill>
                  <a:srgbClr val="0033B3"/>
                </a:solidFill>
              </a:rPr>
              <a:t>return</a:t>
            </a:r>
            <a:br>
              <a:rPr lang="en" altLang="zh-CN" sz="1000" dirty="0">
                <a:solidFill>
                  <a:srgbClr val="0033B3"/>
                </a:solidFill>
              </a:rPr>
            </a:br>
            <a:r>
              <a:rPr lang="en" altLang="zh-CN" sz="1000" dirty="0">
                <a:solidFill>
                  <a:srgbClr val="0033B3"/>
                </a:solidFill>
              </a:rPr>
              <a:t>    </a:t>
            </a:r>
            <a:r>
              <a:rPr lang="en" altLang="zh-CN" sz="1000" i="1" dirty="0">
                <a:solidFill>
                  <a:srgbClr val="8C8C8C"/>
                </a:solidFill>
              </a:rPr>
              <a:t># </a:t>
            </a:r>
            <a:r>
              <a:rPr lang="zh-CN" altLang="en-US" sz="1000" i="1" dirty="0">
                <a:solidFill>
                  <a:srgbClr val="8C8C8C"/>
                </a:solidFill>
              </a:rPr>
              <a:t>队列</a:t>
            </a:r>
            <a:br>
              <a:rPr lang="zh-CN" altLang="en-US" sz="1000" i="1" dirty="0">
                <a:solidFill>
                  <a:srgbClr val="8C8C8C"/>
                </a:solidFill>
              </a:rPr>
            </a:br>
            <a:r>
              <a:rPr lang="zh-CN" altLang="en-US" sz="1000" i="1" dirty="0">
                <a:solidFill>
                  <a:srgbClr val="8C8C8C"/>
                </a:solidFill>
              </a:rPr>
              <a:t>    </a:t>
            </a:r>
            <a:r>
              <a:rPr lang="en" altLang="zh-CN" sz="1000" dirty="0"/>
              <a:t>queue = []</a:t>
            </a:r>
            <a:br>
              <a:rPr lang="en" altLang="zh-CN" sz="1000" dirty="0"/>
            </a:br>
            <a:r>
              <a:rPr lang="en" altLang="zh-CN" sz="1000" dirty="0"/>
              <a:t>    </a:t>
            </a:r>
            <a:r>
              <a:rPr lang="en" altLang="zh-CN" sz="1000" i="1" dirty="0">
                <a:solidFill>
                  <a:srgbClr val="8C8C8C"/>
                </a:solidFill>
              </a:rPr>
              <a:t># </a:t>
            </a:r>
            <a:r>
              <a:rPr lang="zh-CN" altLang="en-US" sz="1000" i="1" dirty="0">
                <a:solidFill>
                  <a:srgbClr val="8C8C8C"/>
                </a:solidFill>
              </a:rPr>
              <a:t>添加数据</a:t>
            </a:r>
            <a:br>
              <a:rPr lang="zh-CN" altLang="en-US" sz="1000" i="1" dirty="0">
                <a:solidFill>
                  <a:srgbClr val="8C8C8C"/>
                </a:solidFill>
              </a:rPr>
            </a:br>
            <a:r>
              <a:rPr lang="zh-CN" altLang="en-US" sz="1000" i="1" dirty="0">
                <a:solidFill>
                  <a:srgbClr val="8C8C8C"/>
                </a:solidFill>
              </a:rPr>
              <a:t>    </a:t>
            </a:r>
            <a:r>
              <a:rPr lang="en" altLang="zh-CN" sz="1000" dirty="0" err="1"/>
              <a:t>queue.append</a:t>
            </a:r>
            <a:r>
              <a:rPr lang="en" altLang="zh-CN" sz="1000" dirty="0"/>
              <a:t>(</a:t>
            </a:r>
            <a:r>
              <a:rPr lang="en" altLang="zh-CN" sz="1000" dirty="0" err="1">
                <a:solidFill>
                  <a:srgbClr val="94558D"/>
                </a:solidFill>
              </a:rPr>
              <a:t>self</a:t>
            </a:r>
            <a:r>
              <a:rPr lang="en" altLang="zh-CN" sz="1000" dirty="0" err="1"/>
              <a:t>.root</a:t>
            </a:r>
            <a:r>
              <a:rPr lang="en" altLang="zh-CN" sz="1000" dirty="0"/>
              <a:t>)</a:t>
            </a:r>
            <a:br>
              <a:rPr lang="en" altLang="zh-CN" sz="1000" dirty="0"/>
            </a:br>
            <a:br>
              <a:rPr lang="en" altLang="zh-CN" sz="1000" dirty="0"/>
            </a:br>
            <a:r>
              <a:rPr lang="en" altLang="zh-CN" sz="1000" dirty="0"/>
              <a:t>    </a:t>
            </a:r>
            <a:r>
              <a:rPr lang="en" altLang="zh-CN" sz="1000" i="1" dirty="0">
                <a:solidFill>
                  <a:srgbClr val="8C8C8C"/>
                </a:solidFill>
              </a:rPr>
              <a:t># </a:t>
            </a:r>
            <a:r>
              <a:rPr lang="zh-CN" altLang="en-US" sz="1000" i="1" dirty="0">
                <a:solidFill>
                  <a:srgbClr val="8C8C8C"/>
                </a:solidFill>
              </a:rPr>
              <a:t>看见节点就打印</a:t>
            </a:r>
            <a:r>
              <a:rPr lang="en-US" altLang="zh-CN" sz="1000" i="1" dirty="0">
                <a:solidFill>
                  <a:srgbClr val="8C8C8C"/>
                </a:solidFill>
              </a:rPr>
              <a:t>, </a:t>
            </a:r>
            <a:r>
              <a:rPr lang="zh-CN" altLang="en-US" sz="1000" i="1" dirty="0">
                <a:solidFill>
                  <a:srgbClr val="8C8C8C"/>
                </a:solidFill>
              </a:rPr>
              <a:t>看见左子树</a:t>
            </a:r>
            <a:r>
              <a:rPr lang="en-US" altLang="zh-CN" sz="1000" i="1" dirty="0">
                <a:solidFill>
                  <a:srgbClr val="8C8C8C"/>
                </a:solidFill>
              </a:rPr>
              <a:t>/</a:t>
            </a:r>
            <a:r>
              <a:rPr lang="zh-CN" altLang="en-US" sz="1000" i="1" dirty="0">
                <a:solidFill>
                  <a:srgbClr val="8C8C8C"/>
                </a:solidFill>
              </a:rPr>
              <a:t>右子树就入队列</a:t>
            </a:r>
            <a:br>
              <a:rPr lang="zh-CN" altLang="en-US" sz="1000" i="1" dirty="0">
                <a:solidFill>
                  <a:srgbClr val="8C8C8C"/>
                </a:solidFill>
              </a:rPr>
            </a:br>
            <a:r>
              <a:rPr lang="zh-CN" altLang="en-US" sz="1000" i="1" dirty="0">
                <a:solidFill>
                  <a:srgbClr val="8C8C8C"/>
                </a:solidFill>
              </a:rPr>
              <a:t>    </a:t>
            </a:r>
            <a:r>
              <a:rPr lang="en" altLang="zh-CN" sz="1000" dirty="0">
                <a:solidFill>
                  <a:srgbClr val="0033B3"/>
                </a:solidFill>
              </a:rPr>
              <a:t>while </a:t>
            </a:r>
            <a:r>
              <a:rPr lang="en" altLang="zh-CN" sz="1000" dirty="0" err="1">
                <a:solidFill>
                  <a:srgbClr val="000080"/>
                </a:solidFill>
              </a:rPr>
              <a:t>len</a:t>
            </a:r>
            <a:r>
              <a:rPr lang="en" altLang="zh-CN" sz="1000" dirty="0"/>
              <a:t>(queue)&gt;</a:t>
            </a:r>
            <a:r>
              <a:rPr lang="en" altLang="zh-CN" sz="1000" dirty="0">
                <a:solidFill>
                  <a:srgbClr val="1750EB"/>
                </a:solidFill>
              </a:rPr>
              <a:t>0</a:t>
            </a:r>
            <a:r>
              <a:rPr lang="en" altLang="zh-CN" sz="1000" dirty="0"/>
              <a:t>:</a:t>
            </a:r>
            <a:br>
              <a:rPr lang="en" altLang="zh-CN" sz="1000" dirty="0"/>
            </a:br>
            <a:r>
              <a:rPr lang="en" altLang="zh-CN" sz="1000" dirty="0"/>
              <a:t>        </a:t>
            </a:r>
            <a:r>
              <a:rPr lang="en" altLang="zh-CN" sz="1000" i="1" dirty="0">
                <a:solidFill>
                  <a:srgbClr val="8C8C8C"/>
                </a:solidFill>
              </a:rPr>
              <a:t># </a:t>
            </a:r>
            <a:r>
              <a:rPr lang="zh-CN" altLang="en-US" sz="1000" i="1" dirty="0">
                <a:solidFill>
                  <a:srgbClr val="8C8C8C"/>
                </a:solidFill>
              </a:rPr>
              <a:t>取出数据</a:t>
            </a:r>
            <a:br>
              <a:rPr lang="zh-CN" altLang="en-US" sz="1000" i="1" dirty="0">
                <a:solidFill>
                  <a:srgbClr val="8C8C8C"/>
                </a:solidFill>
              </a:rPr>
            </a:br>
            <a:r>
              <a:rPr lang="zh-CN" altLang="en-US" sz="1000" i="1" dirty="0">
                <a:solidFill>
                  <a:srgbClr val="8C8C8C"/>
                </a:solidFill>
              </a:rPr>
              <a:t>        </a:t>
            </a:r>
            <a:r>
              <a:rPr lang="en" altLang="zh-CN" sz="1000" dirty="0"/>
              <a:t>node = </a:t>
            </a:r>
            <a:r>
              <a:rPr lang="en" altLang="zh-CN" sz="1000" dirty="0" err="1"/>
              <a:t>queue.pop</a:t>
            </a:r>
            <a:r>
              <a:rPr lang="en" altLang="zh-CN" sz="1000" dirty="0"/>
              <a:t>(</a:t>
            </a:r>
            <a:r>
              <a:rPr lang="en" altLang="zh-CN" sz="1000" dirty="0">
                <a:solidFill>
                  <a:srgbClr val="1750EB"/>
                </a:solidFill>
              </a:rPr>
              <a:t>0</a:t>
            </a:r>
            <a:r>
              <a:rPr lang="en" altLang="zh-CN" sz="1000" dirty="0"/>
              <a:t>)</a:t>
            </a:r>
            <a:br>
              <a:rPr lang="en" altLang="zh-CN" sz="1000" dirty="0"/>
            </a:br>
            <a:r>
              <a:rPr lang="en" altLang="zh-CN" sz="1000" dirty="0"/>
              <a:t>        </a:t>
            </a:r>
            <a:r>
              <a:rPr lang="en" altLang="zh-CN" sz="1000" dirty="0">
                <a:solidFill>
                  <a:srgbClr val="000080"/>
                </a:solidFill>
              </a:rPr>
              <a:t>print</a:t>
            </a:r>
            <a:r>
              <a:rPr lang="en" altLang="zh-CN" sz="1000" dirty="0"/>
              <a:t>(</a:t>
            </a:r>
            <a:r>
              <a:rPr lang="en" altLang="zh-CN" sz="1000" dirty="0" err="1"/>
              <a:t>node.item</a:t>
            </a:r>
            <a:r>
              <a:rPr lang="en" altLang="zh-CN" sz="1000" dirty="0"/>
              <a:t>, </a:t>
            </a:r>
            <a:r>
              <a:rPr lang="en" altLang="zh-CN" sz="1000" dirty="0">
                <a:solidFill>
                  <a:srgbClr val="660099"/>
                </a:solidFill>
              </a:rPr>
              <a:t>end</a:t>
            </a:r>
            <a:r>
              <a:rPr lang="en" altLang="zh-CN" sz="1000" dirty="0"/>
              <a:t>=</a:t>
            </a:r>
            <a:r>
              <a:rPr lang="en" altLang="zh-CN" sz="1000" dirty="0">
                <a:solidFill>
                  <a:srgbClr val="067D17"/>
                </a:solidFill>
              </a:rPr>
              <a:t>" "</a:t>
            </a:r>
            <a:r>
              <a:rPr lang="en" altLang="zh-CN" sz="1000" dirty="0"/>
              <a:t>)</a:t>
            </a:r>
            <a:br>
              <a:rPr lang="en" altLang="zh-CN" sz="1000" dirty="0"/>
            </a:br>
            <a:br>
              <a:rPr lang="en" altLang="zh-CN" sz="1000" dirty="0"/>
            </a:br>
            <a:r>
              <a:rPr lang="en" altLang="zh-CN" sz="1000" dirty="0"/>
              <a:t>        </a:t>
            </a:r>
            <a:r>
              <a:rPr lang="en" altLang="zh-CN" sz="1000" i="1" dirty="0">
                <a:solidFill>
                  <a:srgbClr val="8C8C8C"/>
                </a:solidFill>
              </a:rPr>
              <a:t># </a:t>
            </a:r>
            <a:r>
              <a:rPr lang="zh-CN" altLang="en-US" sz="1000" i="1" dirty="0">
                <a:solidFill>
                  <a:srgbClr val="8C8C8C"/>
                </a:solidFill>
              </a:rPr>
              <a:t>判断左右子节点是否为空</a:t>
            </a:r>
            <a:br>
              <a:rPr lang="zh-CN" altLang="en-US" sz="1000" i="1" dirty="0">
                <a:solidFill>
                  <a:srgbClr val="8C8C8C"/>
                </a:solidFill>
              </a:rPr>
            </a:br>
            <a:r>
              <a:rPr lang="zh-CN" altLang="en-US" sz="1000" i="1" dirty="0">
                <a:solidFill>
                  <a:srgbClr val="8C8C8C"/>
                </a:solidFill>
              </a:rPr>
              <a:t>        </a:t>
            </a:r>
            <a:r>
              <a:rPr lang="en" altLang="zh-CN" sz="1000" dirty="0">
                <a:solidFill>
                  <a:srgbClr val="0033B3"/>
                </a:solidFill>
              </a:rPr>
              <a:t>if </a:t>
            </a:r>
            <a:r>
              <a:rPr lang="en" altLang="zh-CN" sz="1000" dirty="0" err="1"/>
              <a:t>node.lchild</a:t>
            </a:r>
            <a:r>
              <a:rPr lang="en" altLang="zh-CN" sz="1000" dirty="0"/>
              <a:t> </a:t>
            </a:r>
            <a:r>
              <a:rPr lang="en" altLang="zh-CN" sz="1000" dirty="0">
                <a:solidFill>
                  <a:srgbClr val="0033B3"/>
                </a:solidFill>
              </a:rPr>
              <a:t>is not None</a:t>
            </a:r>
            <a:r>
              <a:rPr lang="en" altLang="zh-CN" sz="1000" dirty="0"/>
              <a:t>:</a:t>
            </a:r>
            <a:br>
              <a:rPr lang="en" altLang="zh-CN" sz="1000" dirty="0"/>
            </a:br>
            <a:r>
              <a:rPr lang="en" altLang="zh-CN" sz="1000" dirty="0"/>
              <a:t>            </a:t>
            </a:r>
            <a:r>
              <a:rPr lang="en" altLang="zh-CN" sz="1000" dirty="0" err="1"/>
              <a:t>queue.append</a:t>
            </a:r>
            <a:r>
              <a:rPr lang="en" altLang="zh-CN" sz="1000" dirty="0"/>
              <a:t>(</a:t>
            </a:r>
            <a:r>
              <a:rPr lang="en" altLang="zh-CN" sz="1000" dirty="0" err="1"/>
              <a:t>node.lchild</a:t>
            </a:r>
            <a:r>
              <a:rPr lang="en" altLang="zh-CN" sz="1000" dirty="0"/>
              <a:t>)</a:t>
            </a:r>
            <a:br>
              <a:rPr lang="en" altLang="zh-CN" sz="1000" dirty="0"/>
            </a:br>
            <a:r>
              <a:rPr lang="en" altLang="zh-CN" sz="1000" dirty="0"/>
              <a:t>        </a:t>
            </a:r>
            <a:r>
              <a:rPr lang="en" altLang="zh-CN" sz="1000" dirty="0">
                <a:solidFill>
                  <a:srgbClr val="0033B3"/>
                </a:solidFill>
              </a:rPr>
              <a:t>if </a:t>
            </a:r>
            <a:r>
              <a:rPr lang="en" altLang="zh-CN" sz="1000" dirty="0" err="1"/>
              <a:t>node.rchild</a:t>
            </a:r>
            <a:r>
              <a:rPr lang="en" altLang="zh-CN" sz="1000" dirty="0"/>
              <a:t> </a:t>
            </a:r>
            <a:r>
              <a:rPr lang="en" altLang="zh-CN" sz="1000" dirty="0">
                <a:solidFill>
                  <a:srgbClr val="0033B3"/>
                </a:solidFill>
              </a:rPr>
              <a:t>is not None</a:t>
            </a:r>
            <a:r>
              <a:rPr lang="en" altLang="zh-CN" sz="1000" dirty="0"/>
              <a:t>:</a:t>
            </a:r>
            <a:br>
              <a:rPr lang="en" altLang="zh-CN" sz="1000" dirty="0"/>
            </a:br>
            <a:r>
              <a:rPr lang="en" altLang="zh-CN" sz="1000" dirty="0"/>
              <a:t>            </a:t>
            </a:r>
            <a:r>
              <a:rPr lang="en" altLang="zh-CN" sz="1000" dirty="0" err="1"/>
              <a:t>queue.append</a:t>
            </a:r>
            <a:r>
              <a:rPr lang="en" altLang="zh-CN" sz="1000" dirty="0"/>
              <a:t>(</a:t>
            </a:r>
            <a:r>
              <a:rPr lang="en" altLang="zh-CN" sz="1000" dirty="0" err="1"/>
              <a:t>node.rchild</a:t>
            </a:r>
            <a:r>
              <a:rPr lang="en" altLang="zh-CN" sz="1000" dirty="0"/>
              <a:t>)</a:t>
            </a:r>
            <a:endParaRPr kumimoji="0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  <a:sym typeface="+mn-ea"/>
            </a:endParaRPr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A66BF58E-2E94-D4C5-B183-ED81910DC5E6}"/>
              </a:ext>
            </a:extLst>
          </p:cNvPr>
          <p:cNvSpPr txBox="1"/>
          <p:nvPr/>
        </p:nvSpPr>
        <p:spPr>
          <a:xfrm>
            <a:off x="4355976" y="843558"/>
            <a:ext cx="3168352" cy="2708434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r>
              <a:rPr lang="en" altLang="zh-CN" sz="1000" dirty="0">
                <a:solidFill>
                  <a:srgbClr val="0033B3"/>
                </a:solidFill>
              </a:rPr>
              <a:t>def </a:t>
            </a:r>
            <a:r>
              <a:rPr lang="en" altLang="zh-CN" sz="1000" dirty="0">
                <a:solidFill>
                  <a:srgbClr val="00627A"/>
                </a:solidFill>
              </a:rPr>
              <a:t>dm01_</a:t>
            </a:r>
            <a:r>
              <a:rPr lang="zh-CN" altLang="en-US" sz="1000" dirty="0">
                <a:solidFill>
                  <a:srgbClr val="00627A"/>
                </a:solidFill>
              </a:rPr>
              <a:t>插入树结点</a:t>
            </a:r>
            <a:r>
              <a:rPr lang="en-US" altLang="zh-CN" sz="1000" dirty="0"/>
              <a:t>():</a:t>
            </a:r>
            <a:br>
              <a:rPr lang="en-US" altLang="zh-CN" sz="1000" dirty="0"/>
            </a:br>
            <a:r>
              <a:rPr lang="en-US" altLang="zh-CN" sz="1000" dirty="0"/>
              <a:t>    </a:t>
            </a:r>
            <a:r>
              <a:rPr lang="en" altLang="zh-CN" sz="1000" dirty="0"/>
              <a:t>tree = </a:t>
            </a:r>
            <a:r>
              <a:rPr lang="en" altLang="zh-CN" sz="1000" dirty="0" err="1"/>
              <a:t>BinaryTree</a:t>
            </a:r>
            <a:r>
              <a:rPr lang="en" altLang="zh-CN" sz="1000" dirty="0"/>
              <a:t>()</a:t>
            </a:r>
            <a:br>
              <a:rPr lang="en" altLang="zh-CN" sz="1000" dirty="0"/>
            </a:br>
            <a:r>
              <a:rPr lang="en" altLang="zh-CN" sz="1000" dirty="0"/>
              <a:t>    </a:t>
            </a:r>
            <a:r>
              <a:rPr lang="en" altLang="zh-CN" sz="1000" dirty="0" err="1"/>
              <a:t>tree.add</a:t>
            </a:r>
            <a:r>
              <a:rPr lang="en" altLang="zh-CN" sz="1000" dirty="0"/>
              <a:t>(</a:t>
            </a:r>
            <a:r>
              <a:rPr lang="en" altLang="zh-CN" sz="1000" dirty="0">
                <a:solidFill>
                  <a:srgbClr val="067D17"/>
                </a:solidFill>
              </a:rPr>
              <a:t>"A"</a:t>
            </a:r>
            <a:r>
              <a:rPr lang="en" altLang="zh-CN" sz="1000" dirty="0"/>
              <a:t>)</a:t>
            </a:r>
            <a:br>
              <a:rPr lang="en" altLang="zh-CN" sz="1000" dirty="0"/>
            </a:br>
            <a:r>
              <a:rPr lang="en" altLang="zh-CN" sz="1000" dirty="0"/>
              <a:t>    </a:t>
            </a:r>
            <a:r>
              <a:rPr lang="en" altLang="zh-CN" sz="1000" dirty="0" err="1"/>
              <a:t>tree.add</a:t>
            </a:r>
            <a:r>
              <a:rPr lang="en" altLang="zh-CN" sz="1000" dirty="0"/>
              <a:t>(</a:t>
            </a:r>
            <a:r>
              <a:rPr lang="en" altLang="zh-CN" sz="1000" dirty="0">
                <a:solidFill>
                  <a:srgbClr val="067D17"/>
                </a:solidFill>
              </a:rPr>
              <a:t>"B"</a:t>
            </a:r>
            <a:r>
              <a:rPr lang="en" altLang="zh-CN" sz="1000" dirty="0"/>
              <a:t>)</a:t>
            </a:r>
            <a:br>
              <a:rPr lang="en" altLang="zh-CN" sz="1000" dirty="0"/>
            </a:br>
            <a:r>
              <a:rPr lang="en" altLang="zh-CN" sz="1000" dirty="0"/>
              <a:t>    </a:t>
            </a:r>
            <a:r>
              <a:rPr lang="en" altLang="zh-CN" sz="1000" dirty="0" err="1"/>
              <a:t>tree.add</a:t>
            </a:r>
            <a:r>
              <a:rPr lang="en" altLang="zh-CN" sz="1000" dirty="0"/>
              <a:t>(</a:t>
            </a:r>
            <a:r>
              <a:rPr lang="en" altLang="zh-CN" sz="1000" dirty="0">
                <a:solidFill>
                  <a:srgbClr val="067D17"/>
                </a:solidFill>
              </a:rPr>
              <a:t>"C"</a:t>
            </a:r>
            <a:r>
              <a:rPr lang="en" altLang="zh-CN" sz="1000" dirty="0"/>
              <a:t>)</a:t>
            </a:r>
            <a:br>
              <a:rPr lang="en" altLang="zh-CN" sz="1000" dirty="0"/>
            </a:br>
            <a:r>
              <a:rPr lang="en" altLang="zh-CN" sz="1000" dirty="0"/>
              <a:t>    </a:t>
            </a:r>
            <a:r>
              <a:rPr lang="en" altLang="zh-CN" sz="1000" dirty="0" err="1"/>
              <a:t>tree.add</a:t>
            </a:r>
            <a:r>
              <a:rPr lang="en" altLang="zh-CN" sz="1000" dirty="0"/>
              <a:t>(</a:t>
            </a:r>
            <a:r>
              <a:rPr lang="en" altLang="zh-CN" sz="1000" dirty="0">
                <a:solidFill>
                  <a:srgbClr val="067D17"/>
                </a:solidFill>
              </a:rPr>
              <a:t>"D"</a:t>
            </a:r>
            <a:r>
              <a:rPr lang="en" altLang="zh-CN" sz="1000" dirty="0"/>
              <a:t>)</a:t>
            </a:r>
            <a:br>
              <a:rPr lang="en" altLang="zh-CN" sz="1000" dirty="0"/>
            </a:br>
            <a:r>
              <a:rPr lang="en" altLang="zh-CN" sz="1000" dirty="0"/>
              <a:t>    </a:t>
            </a:r>
            <a:r>
              <a:rPr lang="en" altLang="zh-CN" sz="1000" dirty="0" err="1"/>
              <a:t>tree.add</a:t>
            </a:r>
            <a:r>
              <a:rPr lang="en" altLang="zh-CN" sz="1000" dirty="0"/>
              <a:t>(</a:t>
            </a:r>
            <a:r>
              <a:rPr lang="en" altLang="zh-CN" sz="1000" dirty="0">
                <a:solidFill>
                  <a:srgbClr val="067D17"/>
                </a:solidFill>
              </a:rPr>
              <a:t>"E"</a:t>
            </a:r>
            <a:r>
              <a:rPr lang="en" altLang="zh-CN" sz="1000" dirty="0"/>
              <a:t>)</a:t>
            </a:r>
            <a:br>
              <a:rPr lang="en" altLang="zh-CN" sz="1000" dirty="0"/>
            </a:br>
            <a:r>
              <a:rPr lang="en" altLang="zh-CN" sz="1000" dirty="0"/>
              <a:t>    </a:t>
            </a:r>
            <a:r>
              <a:rPr lang="en" altLang="zh-CN" sz="1000" dirty="0" err="1"/>
              <a:t>tree.add</a:t>
            </a:r>
            <a:r>
              <a:rPr lang="en" altLang="zh-CN" sz="1000" dirty="0"/>
              <a:t>(</a:t>
            </a:r>
            <a:r>
              <a:rPr lang="en" altLang="zh-CN" sz="1000" dirty="0">
                <a:solidFill>
                  <a:srgbClr val="067D17"/>
                </a:solidFill>
              </a:rPr>
              <a:t>"F"</a:t>
            </a:r>
            <a:r>
              <a:rPr lang="en" altLang="zh-CN" sz="1000" dirty="0"/>
              <a:t>)</a:t>
            </a:r>
            <a:br>
              <a:rPr lang="en" altLang="zh-CN" sz="1000" dirty="0"/>
            </a:br>
            <a:r>
              <a:rPr lang="en" altLang="zh-CN" sz="1000" dirty="0"/>
              <a:t>    </a:t>
            </a:r>
            <a:r>
              <a:rPr lang="en" altLang="zh-CN" sz="1000" dirty="0" err="1"/>
              <a:t>tree.add</a:t>
            </a:r>
            <a:r>
              <a:rPr lang="en" altLang="zh-CN" sz="1000" dirty="0"/>
              <a:t>(</a:t>
            </a:r>
            <a:r>
              <a:rPr lang="en" altLang="zh-CN" sz="1000" dirty="0">
                <a:solidFill>
                  <a:srgbClr val="067D17"/>
                </a:solidFill>
              </a:rPr>
              <a:t>"G"</a:t>
            </a:r>
            <a:r>
              <a:rPr lang="en" altLang="zh-CN" sz="1000" dirty="0"/>
              <a:t>)</a:t>
            </a:r>
            <a:br>
              <a:rPr lang="en" altLang="zh-CN" sz="1000" dirty="0"/>
            </a:br>
            <a:r>
              <a:rPr lang="en" altLang="zh-CN" sz="1000" dirty="0"/>
              <a:t>    </a:t>
            </a:r>
            <a:r>
              <a:rPr lang="en" altLang="zh-CN" sz="1000" dirty="0" err="1"/>
              <a:t>tree.add</a:t>
            </a:r>
            <a:r>
              <a:rPr lang="en" altLang="zh-CN" sz="1000" dirty="0"/>
              <a:t>(</a:t>
            </a:r>
            <a:r>
              <a:rPr lang="en" altLang="zh-CN" sz="1000" dirty="0">
                <a:solidFill>
                  <a:srgbClr val="067D17"/>
                </a:solidFill>
              </a:rPr>
              <a:t>"H"</a:t>
            </a:r>
            <a:r>
              <a:rPr lang="en" altLang="zh-CN" sz="1000" dirty="0"/>
              <a:t>)</a:t>
            </a:r>
            <a:br>
              <a:rPr lang="en" altLang="zh-CN" sz="1000" dirty="0"/>
            </a:br>
            <a:r>
              <a:rPr lang="en" altLang="zh-CN" sz="1000" dirty="0"/>
              <a:t>    </a:t>
            </a:r>
            <a:r>
              <a:rPr lang="en" altLang="zh-CN" sz="1000" dirty="0" err="1"/>
              <a:t>tree.add</a:t>
            </a:r>
            <a:r>
              <a:rPr lang="en" altLang="zh-CN" sz="1000" dirty="0"/>
              <a:t>(</a:t>
            </a:r>
            <a:r>
              <a:rPr lang="en" altLang="zh-CN" sz="1000" dirty="0">
                <a:solidFill>
                  <a:srgbClr val="067D17"/>
                </a:solidFill>
              </a:rPr>
              <a:t>"I"</a:t>
            </a:r>
            <a:r>
              <a:rPr lang="en" altLang="zh-CN" sz="1000" dirty="0"/>
              <a:t>)</a:t>
            </a:r>
            <a:br>
              <a:rPr lang="en" altLang="zh-CN" sz="1000" dirty="0"/>
            </a:br>
            <a:r>
              <a:rPr lang="en" altLang="zh-CN" sz="1000" dirty="0"/>
              <a:t>    </a:t>
            </a:r>
            <a:r>
              <a:rPr lang="en" altLang="zh-CN" sz="1000" dirty="0" err="1"/>
              <a:t>tree.add</a:t>
            </a:r>
            <a:r>
              <a:rPr lang="en" altLang="zh-CN" sz="1000" dirty="0"/>
              <a:t>(</a:t>
            </a:r>
            <a:r>
              <a:rPr lang="en" altLang="zh-CN" sz="1000" dirty="0">
                <a:solidFill>
                  <a:srgbClr val="067D17"/>
                </a:solidFill>
              </a:rPr>
              <a:t>"J"</a:t>
            </a:r>
            <a:r>
              <a:rPr lang="en" altLang="zh-CN" sz="1000" dirty="0"/>
              <a:t>)</a:t>
            </a:r>
            <a:br>
              <a:rPr lang="en" altLang="zh-CN" sz="1000" dirty="0"/>
            </a:br>
            <a:r>
              <a:rPr lang="en" altLang="zh-CN" sz="1000" dirty="0"/>
              <a:t>    </a:t>
            </a:r>
            <a:r>
              <a:rPr lang="en" altLang="zh-CN" sz="1000" dirty="0" err="1"/>
              <a:t>tree.add</a:t>
            </a:r>
            <a:r>
              <a:rPr lang="en" altLang="zh-CN" sz="1000" dirty="0"/>
              <a:t>(</a:t>
            </a:r>
            <a:r>
              <a:rPr lang="en" altLang="zh-CN" sz="1000" dirty="0">
                <a:solidFill>
                  <a:srgbClr val="067D17"/>
                </a:solidFill>
              </a:rPr>
              <a:t>"K"</a:t>
            </a:r>
            <a:r>
              <a:rPr lang="en" altLang="zh-CN" sz="1000" dirty="0"/>
              <a:t>)</a:t>
            </a:r>
            <a:br>
              <a:rPr lang="en" altLang="zh-CN" sz="1000" dirty="0"/>
            </a:br>
            <a:br>
              <a:rPr lang="en" altLang="zh-CN" sz="1000" dirty="0"/>
            </a:br>
            <a:r>
              <a:rPr lang="en" altLang="zh-CN" sz="1000" dirty="0"/>
              <a:t>    </a:t>
            </a:r>
            <a:r>
              <a:rPr lang="en" altLang="zh-CN" sz="1000" dirty="0" err="1"/>
              <a:t>tree.breadh_travel</a:t>
            </a:r>
            <a:r>
              <a:rPr lang="en" altLang="zh-CN" sz="1000" dirty="0"/>
              <a:t>()</a:t>
            </a:r>
            <a:br>
              <a:rPr lang="en" altLang="zh-CN" sz="1000" dirty="0"/>
            </a:br>
            <a:endParaRPr lang="en" altLang="zh-CN" sz="1000" dirty="0">
              <a:solidFill>
                <a:prstClr val="black">
                  <a:lumMod val="85000"/>
                  <a:lumOff val="15000"/>
                </a:prst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  <a:sym typeface="+mn-ea"/>
            </a:endParaRPr>
          </a:p>
          <a:p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  <a:sym typeface="+mn-ea"/>
              </a:rPr>
              <a:t>#</a:t>
            </a: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  <a:sym typeface="+mn-ea"/>
              </a:rPr>
              <a:t> 输出结果：</a:t>
            </a:r>
            <a:r>
              <a:rPr lang="en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  <a:sym typeface="+mn-ea"/>
              </a:rPr>
              <a:t>A B C D E F G H I J K </a:t>
            </a:r>
            <a:endParaRPr lang="en" altLang="zh-CN" sz="1000" dirty="0"/>
          </a:p>
        </p:txBody>
      </p:sp>
    </p:spTree>
    <p:extLst>
      <p:ext uri="{BB962C8B-B14F-4D97-AF65-F5344CB8AC3E}">
        <p14:creationId xmlns:p14="http://schemas.microsoft.com/office/powerpoint/2010/main" val="676308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>
            <a:extLst>
              <a:ext uri="{FF2B5EF4-FFF2-40B4-BE49-F238E27FC236}">
                <a16:creationId xmlns:a16="http://schemas.microsoft.com/office/drawing/2014/main" id="{ECA5DB85-4D1B-F94E-AE38-EC001B4AB1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2988" y="1924050"/>
            <a:ext cx="1720850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zh-CN" altLang="en-US" sz="3200" b="1">
                <a:solidFill>
                  <a:srgbClr val="262626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  <a:sym typeface="+mn-ea"/>
              </a:rPr>
              <a:t>目标</a:t>
            </a:r>
            <a:endParaRPr lang="zh-TW" altLang="zh-CN" sz="3200" b="1">
              <a:solidFill>
                <a:srgbClr val="262626"/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  <a:sym typeface="+mn-ea"/>
            </a:endParaRP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4379A152-73CE-0C4D-A65E-21005E5A9657}"/>
              </a:ext>
            </a:extLst>
          </p:cNvPr>
          <p:cNvCxnSpPr/>
          <p:nvPr/>
        </p:nvCxnSpPr>
        <p:spPr>
          <a:xfrm>
            <a:off x="3348038" y="1384300"/>
            <a:ext cx="0" cy="2447925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椭圆 3">
            <a:extLst>
              <a:ext uri="{FF2B5EF4-FFF2-40B4-BE49-F238E27FC236}">
                <a16:creationId xmlns:a16="http://schemas.microsoft.com/office/drawing/2014/main" id="{9B796E08-29D5-3E45-AE6E-09295A5E0AAA}"/>
              </a:ext>
            </a:extLst>
          </p:cNvPr>
          <p:cNvSpPr/>
          <p:nvPr/>
        </p:nvSpPr>
        <p:spPr>
          <a:xfrm>
            <a:off x="3311525" y="1347788"/>
            <a:ext cx="73025" cy="7143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37F08FF3-A491-9841-8E3E-55FCE5A6AFA8}"/>
              </a:ext>
            </a:extLst>
          </p:cNvPr>
          <p:cNvSpPr/>
          <p:nvPr/>
        </p:nvSpPr>
        <p:spPr>
          <a:xfrm>
            <a:off x="3311525" y="3832225"/>
            <a:ext cx="73025" cy="7143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6" name="标题占位符 1">
            <a:extLst>
              <a:ext uri="{FF2B5EF4-FFF2-40B4-BE49-F238E27FC236}">
                <a16:creationId xmlns:a16="http://schemas.microsoft.com/office/drawing/2014/main" id="{A61C9820-4E47-E048-BEA5-E766D7E653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8888" y="2573338"/>
            <a:ext cx="2116137" cy="51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>
              <a:defRPr/>
            </a:pPr>
            <a:r>
              <a:rPr lang="en-US" altLang="zh-CN" sz="2400" b="1" kern="0" dirty="0">
                <a:solidFill>
                  <a:srgbClr val="FF000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  <a:sym typeface="+mn-ea"/>
              </a:rPr>
              <a:t>TARGET</a:t>
            </a:r>
            <a:endParaRPr lang="zh-TW" altLang="zh-CN" sz="2400" b="1" kern="0" dirty="0">
              <a:solidFill>
                <a:srgbClr val="FF0000"/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  <a:sym typeface="+mn-ea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41F0566F-C64E-D14B-B78A-20E6536C3895}"/>
              </a:ext>
            </a:extLst>
          </p:cNvPr>
          <p:cNvSpPr/>
          <p:nvPr/>
        </p:nvSpPr>
        <p:spPr>
          <a:xfrm>
            <a:off x="3959225" y="2066564"/>
            <a:ext cx="4251485" cy="5728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  <a:buFont typeface="Wingdings" charset="2"/>
              <a:buChar char="u"/>
            </a:pPr>
            <a:r>
              <a:rPr lang="zh-CN" altLang="en-US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能够对二叉树进行先序</a:t>
            </a:r>
            <a:r>
              <a:rPr lang="en-US" altLang="zh-CN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,</a:t>
            </a:r>
            <a:r>
              <a:rPr lang="zh-CN" altLang="en-US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中序</a:t>
            </a:r>
            <a:r>
              <a:rPr lang="en-US" altLang="zh-CN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,</a:t>
            </a:r>
            <a:r>
              <a:rPr lang="zh-CN" altLang="en-US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后序遍历</a:t>
            </a:r>
            <a:endParaRPr lang="en-US" altLang="zh-CN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9466125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755576" y="-1028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zh-CN" altLang="en-US" sz="2400" b="1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二叉树的三种深度优先遍历</a:t>
            </a:r>
            <a:endParaRPr lang="en-US" altLang="zh-CN" sz="2400" b="1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578280F0-6972-4443-8F19-2B51AC255E25}"/>
              </a:ext>
            </a:extLst>
          </p:cNvPr>
          <p:cNvSpPr/>
          <p:nvPr/>
        </p:nvSpPr>
        <p:spPr>
          <a:xfrm>
            <a:off x="1951432" y="2791413"/>
            <a:ext cx="360040" cy="360040"/>
          </a:xfrm>
          <a:prstGeom prst="ellipse">
            <a:avLst/>
          </a:prstGeom>
          <a:solidFill>
            <a:schemeClr val="accent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3</a:t>
            </a:r>
            <a:endParaRPr kumimoji="1" lang="zh-CN" altLang="en-US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3C67ABED-AF32-A645-ABB7-C3433CDF357E}"/>
              </a:ext>
            </a:extLst>
          </p:cNvPr>
          <p:cNvSpPr/>
          <p:nvPr/>
        </p:nvSpPr>
        <p:spPr>
          <a:xfrm>
            <a:off x="3864886" y="1997630"/>
            <a:ext cx="360040" cy="360040"/>
          </a:xfrm>
          <a:prstGeom prst="ellipse">
            <a:avLst/>
          </a:prstGeom>
          <a:solidFill>
            <a:schemeClr val="accent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2</a:t>
            </a:r>
            <a:endParaRPr kumimoji="1" lang="zh-CN" altLang="en-US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68214420-6200-8F44-B4B3-45BC66904057}"/>
              </a:ext>
            </a:extLst>
          </p:cNvPr>
          <p:cNvSpPr/>
          <p:nvPr/>
        </p:nvSpPr>
        <p:spPr>
          <a:xfrm>
            <a:off x="2995074" y="2830809"/>
            <a:ext cx="360040" cy="360040"/>
          </a:xfrm>
          <a:prstGeom prst="ellipse">
            <a:avLst/>
          </a:prstGeom>
          <a:solidFill>
            <a:schemeClr val="accent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4</a:t>
            </a:r>
            <a:endParaRPr kumimoji="1" lang="zh-CN" altLang="en-US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D9CA364A-ED9E-214F-B9DA-8B532FFEBFED}"/>
              </a:ext>
            </a:extLst>
          </p:cNvPr>
          <p:cNvSpPr/>
          <p:nvPr/>
        </p:nvSpPr>
        <p:spPr>
          <a:xfrm>
            <a:off x="3661387" y="2820470"/>
            <a:ext cx="360040" cy="360040"/>
          </a:xfrm>
          <a:prstGeom prst="ellipse">
            <a:avLst/>
          </a:prstGeom>
          <a:solidFill>
            <a:schemeClr val="accent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5</a:t>
            </a:r>
            <a:endParaRPr kumimoji="1" lang="zh-CN" altLang="en-US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2335BD76-61E9-9D46-912D-1F2599A8DF78}"/>
              </a:ext>
            </a:extLst>
          </p:cNvPr>
          <p:cNvSpPr/>
          <p:nvPr/>
        </p:nvSpPr>
        <p:spPr>
          <a:xfrm>
            <a:off x="4342386" y="2791413"/>
            <a:ext cx="360040" cy="360040"/>
          </a:xfrm>
          <a:prstGeom prst="ellipse">
            <a:avLst/>
          </a:prstGeom>
          <a:solidFill>
            <a:schemeClr val="accent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6</a:t>
            </a:r>
            <a:endParaRPr kumimoji="1" lang="zh-CN" altLang="en-US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7DD65DF0-7AA5-434E-B148-512C61F6F32B}"/>
              </a:ext>
            </a:extLst>
          </p:cNvPr>
          <p:cNvSpPr/>
          <p:nvPr/>
        </p:nvSpPr>
        <p:spPr>
          <a:xfrm>
            <a:off x="2435097" y="1997630"/>
            <a:ext cx="360040" cy="360040"/>
          </a:xfrm>
          <a:prstGeom prst="ellipse">
            <a:avLst/>
          </a:prstGeom>
          <a:solidFill>
            <a:schemeClr val="accent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1</a:t>
            </a:r>
            <a:endParaRPr kumimoji="1" lang="zh-CN" altLang="en-US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BABCE048-6E16-B145-9E0B-85A75E14A02F}"/>
              </a:ext>
            </a:extLst>
          </p:cNvPr>
          <p:cNvSpPr/>
          <p:nvPr/>
        </p:nvSpPr>
        <p:spPr>
          <a:xfrm>
            <a:off x="1583938" y="3618425"/>
            <a:ext cx="360040" cy="360040"/>
          </a:xfrm>
          <a:prstGeom prst="ellipse">
            <a:avLst/>
          </a:prstGeom>
          <a:solidFill>
            <a:schemeClr val="accent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7</a:t>
            </a:r>
            <a:endParaRPr kumimoji="1" lang="zh-CN" altLang="en-US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EA7AF2AE-829C-D343-82A5-3909958D0CC0}"/>
              </a:ext>
            </a:extLst>
          </p:cNvPr>
          <p:cNvSpPr/>
          <p:nvPr/>
        </p:nvSpPr>
        <p:spPr>
          <a:xfrm>
            <a:off x="2795137" y="3641842"/>
            <a:ext cx="360040" cy="360040"/>
          </a:xfrm>
          <a:prstGeom prst="ellipse">
            <a:avLst/>
          </a:prstGeom>
          <a:solidFill>
            <a:schemeClr val="accent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9</a:t>
            </a:r>
            <a:endParaRPr kumimoji="1" lang="zh-CN" altLang="en-US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EAD8394A-F844-D141-88F3-CBAEFFEA6728}"/>
              </a:ext>
            </a:extLst>
          </p:cNvPr>
          <p:cNvSpPr/>
          <p:nvPr/>
        </p:nvSpPr>
        <p:spPr>
          <a:xfrm>
            <a:off x="2284521" y="3624372"/>
            <a:ext cx="360040" cy="360040"/>
          </a:xfrm>
          <a:prstGeom prst="ellipse">
            <a:avLst/>
          </a:prstGeom>
          <a:solidFill>
            <a:schemeClr val="accent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8</a:t>
            </a:r>
            <a:endParaRPr kumimoji="1" lang="zh-CN" altLang="en-US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B3D291B1-1A98-F543-A11E-9FC4E3CA353B}"/>
              </a:ext>
            </a:extLst>
          </p:cNvPr>
          <p:cNvSpPr/>
          <p:nvPr/>
        </p:nvSpPr>
        <p:spPr>
          <a:xfrm>
            <a:off x="3195012" y="1168677"/>
            <a:ext cx="360040" cy="360040"/>
          </a:xfrm>
          <a:prstGeom prst="ellipse">
            <a:avLst/>
          </a:prstGeom>
          <a:solidFill>
            <a:schemeClr val="accent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0</a:t>
            </a:r>
            <a:endParaRPr kumimoji="1" lang="zh-CN" altLang="en-US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cxnSp>
        <p:nvCxnSpPr>
          <p:cNvPr id="4" name="直线连接符 3">
            <a:extLst>
              <a:ext uri="{FF2B5EF4-FFF2-40B4-BE49-F238E27FC236}">
                <a16:creationId xmlns:a16="http://schemas.microsoft.com/office/drawing/2014/main" id="{69EC1C66-D7EF-B742-A169-C4D702519A46}"/>
              </a:ext>
            </a:extLst>
          </p:cNvPr>
          <p:cNvCxnSpPr>
            <a:stCxn id="19" idx="3"/>
            <a:endCxn id="15" idx="7"/>
          </p:cNvCxnSpPr>
          <p:nvPr/>
        </p:nvCxnSpPr>
        <p:spPr>
          <a:xfrm flipH="1">
            <a:off x="2742410" y="1475990"/>
            <a:ext cx="505329" cy="5743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线连接符 34">
            <a:extLst>
              <a:ext uri="{FF2B5EF4-FFF2-40B4-BE49-F238E27FC236}">
                <a16:creationId xmlns:a16="http://schemas.microsoft.com/office/drawing/2014/main" id="{FCEEBF38-648A-554B-AA57-AC211232BB37}"/>
              </a:ext>
            </a:extLst>
          </p:cNvPr>
          <p:cNvCxnSpPr>
            <a:cxnSpLocks/>
            <a:stCxn id="19" idx="5"/>
            <a:endCxn id="10" idx="1"/>
          </p:cNvCxnSpPr>
          <p:nvPr/>
        </p:nvCxnSpPr>
        <p:spPr>
          <a:xfrm>
            <a:off x="3502325" y="1475990"/>
            <a:ext cx="415288" cy="5743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线连接符 43">
            <a:extLst>
              <a:ext uri="{FF2B5EF4-FFF2-40B4-BE49-F238E27FC236}">
                <a16:creationId xmlns:a16="http://schemas.microsoft.com/office/drawing/2014/main" id="{CB2E26F9-1AF7-7B4E-A677-A42660730A95}"/>
              </a:ext>
            </a:extLst>
          </p:cNvPr>
          <p:cNvCxnSpPr>
            <a:cxnSpLocks/>
            <a:endCxn id="6" idx="7"/>
          </p:cNvCxnSpPr>
          <p:nvPr/>
        </p:nvCxnSpPr>
        <p:spPr>
          <a:xfrm flipH="1">
            <a:off x="2258745" y="2255687"/>
            <a:ext cx="356374" cy="5884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线连接符 44">
            <a:extLst>
              <a:ext uri="{FF2B5EF4-FFF2-40B4-BE49-F238E27FC236}">
                <a16:creationId xmlns:a16="http://schemas.microsoft.com/office/drawing/2014/main" id="{70CE1F72-A5FE-144B-978B-5175C28DD10A}"/>
              </a:ext>
            </a:extLst>
          </p:cNvPr>
          <p:cNvCxnSpPr>
            <a:cxnSpLocks/>
          </p:cNvCxnSpPr>
          <p:nvPr/>
        </p:nvCxnSpPr>
        <p:spPr>
          <a:xfrm flipH="1">
            <a:off x="1785636" y="3053389"/>
            <a:ext cx="356374" cy="5884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线连接符 45">
            <a:extLst>
              <a:ext uri="{FF2B5EF4-FFF2-40B4-BE49-F238E27FC236}">
                <a16:creationId xmlns:a16="http://schemas.microsoft.com/office/drawing/2014/main" id="{1F28E340-EA18-C740-97B7-A34E6DA18C79}"/>
              </a:ext>
            </a:extLst>
          </p:cNvPr>
          <p:cNvCxnSpPr>
            <a:cxnSpLocks/>
            <a:stCxn id="15" idx="5"/>
            <a:endCxn id="11" idx="1"/>
          </p:cNvCxnSpPr>
          <p:nvPr/>
        </p:nvCxnSpPr>
        <p:spPr>
          <a:xfrm>
            <a:off x="2742410" y="2304943"/>
            <a:ext cx="305391" cy="5785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线连接符 46">
            <a:extLst>
              <a:ext uri="{FF2B5EF4-FFF2-40B4-BE49-F238E27FC236}">
                <a16:creationId xmlns:a16="http://schemas.microsoft.com/office/drawing/2014/main" id="{D0B8AABD-1BB8-124C-AE0F-B1E265263DB1}"/>
              </a:ext>
            </a:extLst>
          </p:cNvPr>
          <p:cNvCxnSpPr>
            <a:cxnSpLocks/>
            <a:endCxn id="18" idx="0"/>
          </p:cNvCxnSpPr>
          <p:nvPr/>
        </p:nvCxnSpPr>
        <p:spPr>
          <a:xfrm>
            <a:off x="2161642" y="3089588"/>
            <a:ext cx="302899" cy="5347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线连接符 47">
            <a:extLst>
              <a:ext uri="{FF2B5EF4-FFF2-40B4-BE49-F238E27FC236}">
                <a16:creationId xmlns:a16="http://schemas.microsoft.com/office/drawing/2014/main" id="{E709DAF1-FCBC-4647-8E9C-0433E96F4F5E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4117550" y="2327813"/>
            <a:ext cx="277563" cy="5163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线连接符 48">
            <a:extLst>
              <a:ext uri="{FF2B5EF4-FFF2-40B4-BE49-F238E27FC236}">
                <a16:creationId xmlns:a16="http://schemas.microsoft.com/office/drawing/2014/main" id="{E0019C0F-AB1A-3344-AA7F-DA846E0D6139}"/>
              </a:ext>
            </a:extLst>
          </p:cNvPr>
          <p:cNvCxnSpPr>
            <a:cxnSpLocks/>
            <a:stCxn id="10" idx="4"/>
            <a:endCxn id="12" idx="0"/>
          </p:cNvCxnSpPr>
          <p:nvPr/>
        </p:nvCxnSpPr>
        <p:spPr>
          <a:xfrm flipH="1">
            <a:off x="3841407" y="2357670"/>
            <a:ext cx="203499" cy="462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线连接符 51">
            <a:extLst>
              <a:ext uri="{FF2B5EF4-FFF2-40B4-BE49-F238E27FC236}">
                <a16:creationId xmlns:a16="http://schemas.microsoft.com/office/drawing/2014/main" id="{A362B45B-E7CC-344C-B8D3-A1894B9FB317}"/>
              </a:ext>
            </a:extLst>
          </p:cNvPr>
          <p:cNvCxnSpPr>
            <a:cxnSpLocks/>
            <a:endCxn id="17" idx="0"/>
          </p:cNvCxnSpPr>
          <p:nvPr/>
        </p:nvCxnSpPr>
        <p:spPr>
          <a:xfrm flipH="1">
            <a:off x="2975157" y="3180510"/>
            <a:ext cx="172988" cy="4613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文本框 54">
            <a:extLst>
              <a:ext uri="{FF2B5EF4-FFF2-40B4-BE49-F238E27FC236}">
                <a16:creationId xmlns:a16="http://schemas.microsoft.com/office/drawing/2014/main" id="{8604C059-3EC2-5A41-8107-D1F68E7F98E3}"/>
              </a:ext>
            </a:extLst>
          </p:cNvPr>
          <p:cNvSpPr txBox="1"/>
          <p:nvPr/>
        </p:nvSpPr>
        <p:spPr>
          <a:xfrm>
            <a:off x="5676523" y="1602463"/>
            <a:ext cx="285206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层次遍历</a:t>
            </a:r>
            <a:r>
              <a:rPr kumimoji="1" lang="en-US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:</a:t>
            </a:r>
            <a:r>
              <a:rPr kumimoji="1" lang="zh-CN" altLang="en-US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kumimoji="1" lang="en-US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0</a:t>
            </a:r>
            <a:r>
              <a:rPr kumimoji="1" lang="zh-CN" altLang="en-US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kumimoji="1" lang="en-US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1</a:t>
            </a:r>
            <a:r>
              <a:rPr kumimoji="1" lang="zh-CN" altLang="en-US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kumimoji="1" lang="en-US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2</a:t>
            </a:r>
            <a:r>
              <a:rPr kumimoji="1" lang="zh-CN" altLang="en-US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kumimoji="1" lang="en-US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3</a:t>
            </a:r>
            <a:r>
              <a:rPr kumimoji="1" lang="zh-CN" altLang="en-US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kumimoji="1" lang="en-US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4</a:t>
            </a:r>
            <a:r>
              <a:rPr kumimoji="1" lang="zh-CN" altLang="en-US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kumimoji="1" lang="en-US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5</a:t>
            </a:r>
            <a:r>
              <a:rPr kumimoji="1" lang="zh-CN" altLang="en-US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kumimoji="1" lang="en-US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6</a:t>
            </a:r>
            <a:r>
              <a:rPr kumimoji="1" lang="zh-CN" altLang="en-US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kumimoji="1" lang="en-US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7</a:t>
            </a:r>
            <a:r>
              <a:rPr kumimoji="1" lang="zh-CN" altLang="en-US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kumimoji="1" lang="en-US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8</a:t>
            </a:r>
            <a:r>
              <a:rPr kumimoji="1" lang="zh-CN" altLang="en-US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kumimoji="1" lang="en-US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9</a:t>
            </a:r>
          </a:p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kumimoji="1" lang="en-US" altLang="zh-CN" sz="1200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先序遍历</a:t>
            </a:r>
            <a:r>
              <a:rPr kumimoji="1" lang="en-US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:</a:t>
            </a:r>
            <a:r>
              <a:rPr kumimoji="1" lang="zh-CN" altLang="en-US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kumimoji="1" lang="en-US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0</a:t>
            </a:r>
            <a:r>
              <a:rPr kumimoji="1" lang="zh-CN" altLang="en-US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kumimoji="1" lang="en-US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1</a:t>
            </a:r>
            <a:r>
              <a:rPr kumimoji="1" lang="zh-CN" altLang="en-US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kumimoji="1" lang="en-US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3</a:t>
            </a:r>
            <a:r>
              <a:rPr kumimoji="1" lang="zh-CN" altLang="en-US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kumimoji="1" lang="en-US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7</a:t>
            </a:r>
            <a:r>
              <a:rPr kumimoji="1" lang="zh-CN" altLang="en-US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kumimoji="1" lang="en-US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8</a:t>
            </a:r>
            <a:r>
              <a:rPr kumimoji="1" lang="zh-CN" altLang="en-US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kumimoji="1" lang="en-US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4</a:t>
            </a:r>
            <a:r>
              <a:rPr kumimoji="1" lang="zh-CN" altLang="en-US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kumimoji="1" lang="en-US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9</a:t>
            </a:r>
            <a:r>
              <a:rPr kumimoji="1" lang="zh-CN" altLang="en-US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kumimoji="1" lang="en-US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2</a:t>
            </a:r>
            <a:r>
              <a:rPr kumimoji="1" lang="zh-CN" altLang="en-US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kumimoji="1" lang="en-US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5</a:t>
            </a:r>
            <a:r>
              <a:rPr kumimoji="1" lang="zh-CN" altLang="en-US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kumimoji="1" lang="en-US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6:</a:t>
            </a:r>
            <a:r>
              <a:rPr kumimoji="1" lang="zh-CN" altLang="en-US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kumimoji="1" lang="zh-CN" altLang="en-US" sz="1200" dirty="0">
                <a:solidFill>
                  <a:srgbClr val="FF000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根 左 右</a:t>
            </a:r>
            <a:endParaRPr kumimoji="1" lang="en-US" altLang="zh-CN" sz="1200" dirty="0">
              <a:solidFill>
                <a:srgbClr val="FF0000"/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中序遍历</a:t>
            </a:r>
            <a:r>
              <a:rPr kumimoji="1" lang="en-US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:</a:t>
            </a:r>
            <a:r>
              <a:rPr kumimoji="1" lang="zh-CN" altLang="en-US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kumimoji="1" lang="en-US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7</a:t>
            </a:r>
            <a:r>
              <a:rPr kumimoji="1" lang="zh-CN" altLang="en-US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kumimoji="1" lang="en-US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3</a:t>
            </a:r>
            <a:r>
              <a:rPr kumimoji="1" lang="zh-CN" altLang="en-US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kumimoji="1" lang="en-US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8</a:t>
            </a:r>
            <a:r>
              <a:rPr kumimoji="1" lang="zh-CN" altLang="en-US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kumimoji="1" lang="en-US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1</a:t>
            </a:r>
            <a:r>
              <a:rPr kumimoji="1" lang="zh-CN" altLang="en-US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kumimoji="1" lang="en-US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9</a:t>
            </a:r>
            <a:r>
              <a:rPr kumimoji="1" lang="zh-CN" altLang="en-US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kumimoji="1" lang="en-US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4</a:t>
            </a:r>
            <a:r>
              <a:rPr kumimoji="1" lang="zh-CN" altLang="en-US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kumimoji="1" lang="en-US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0</a:t>
            </a:r>
            <a:r>
              <a:rPr kumimoji="1" lang="zh-CN" altLang="en-US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kumimoji="1" lang="en-US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5</a:t>
            </a:r>
            <a:r>
              <a:rPr kumimoji="1" lang="zh-CN" altLang="en-US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kumimoji="1" lang="en-US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2</a:t>
            </a:r>
            <a:r>
              <a:rPr kumimoji="1" lang="zh-CN" altLang="en-US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kumimoji="1" lang="en-US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6:</a:t>
            </a:r>
            <a:r>
              <a:rPr kumimoji="1" lang="zh-CN" altLang="en-US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kumimoji="1" lang="zh-CN" altLang="en-US" sz="1200" dirty="0">
                <a:solidFill>
                  <a:srgbClr val="FF000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左 根 右</a:t>
            </a:r>
            <a:endParaRPr kumimoji="1" lang="en-US" altLang="zh-CN" sz="1200" dirty="0">
              <a:solidFill>
                <a:srgbClr val="FF0000"/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后序遍历</a:t>
            </a:r>
            <a:r>
              <a:rPr kumimoji="1" lang="en-US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:</a:t>
            </a:r>
            <a:r>
              <a:rPr kumimoji="1" lang="zh-CN" altLang="en-US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kumimoji="1" lang="en-US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7</a:t>
            </a:r>
            <a:r>
              <a:rPr kumimoji="1" lang="zh-CN" altLang="en-US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kumimoji="1" lang="en-US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8</a:t>
            </a:r>
            <a:r>
              <a:rPr kumimoji="1" lang="zh-CN" altLang="en-US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kumimoji="1" lang="en-US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3</a:t>
            </a:r>
            <a:r>
              <a:rPr kumimoji="1" lang="zh-CN" altLang="en-US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kumimoji="1" lang="en-US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9</a:t>
            </a:r>
            <a:r>
              <a:rPr kumimoji="1" lang="zh-CN" altLang="en-US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kumimoji="1" lang="en-US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4</a:t>
            </a:r>
            <a:r>
              <a:rPr kumimoji="1" lang="zh-CN" altLang="en-US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kumimoji="1" lang="en-US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1</a:t>
            </a:r>
            <a:r>
              <a:rPr kumimoji="1" lang="zh-CN" altLang="en-US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kumimoji="1" lang="en-US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5</a:t>
            </a:r>
            <a:r>
              <a:rPr kumimoji="1" lang="zh-CN" altLang="en-US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kumimoji="1" lang="en-US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6</a:t>
            </a:r>
            <a:r>
              <a:rPr kumimoji="1" lang="zh-CN" altLang="en-US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kumimoji="1" lang="en-US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2</a:t>
            </a:r>
            <a:r>
              <a:rPr kumimoji="1" lang="zh-CN" altLang="en-US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kumimoji="1" lang="en-US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0:</a:t>
            </a:r>
            <a:r>
              <a:rPr kumimoji="1" lang="zh-CN" altLang="en-US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kumimoji="1" lang="zh-CN" altLang="en-US" sz="1200" dirty="0">
                <a:solidFill>
                  <a:srgbClr val="FF000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左 右 根</a:t>
            </a:r>
          </a:p>
        </p:txBody>
      </p:sp>
    </p:spTree>
    <p:extLst>
      <p:ext uri="{BB962C8B-B14F-4D97-AF65-F5344CB8AC3E}">
        <p14:creationId xmlns:p14="http://schemas.microsoft.com/office/powerpoint/2010/main" val="27198020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755576" y="-1028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zh-CN" altLang="en-US" sz="2400" b="1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二叉树的三种深度优先遍历</a:t>
            </a:r>
            <a:endParaRPr lang="en-US" altLang="zh-CN" sz="2400" b="1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3C67ABED-AF32-A645-ABB7-C3433CDF357E}"/>
              </a:ext>
            </a:extLst>
          </p:cNvPr>
          <p:cNvSpPr/>
          <p:nvPr/>
        </p:nvSpPr>
        <p:spPr>
          <a:xfrm>
            <a:off x="2987824" y="1995056"/>
            <a:ext cx="360040" cy="360040"/>
          </a:xfrm>
          <a:prstGeom prst="ellipse">
            <a:avLst/>
          </a:prstGeom>
          <a:solidFill>
            <a:schemeClr val="accent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F</a:t>
            </a:r>
            <a:endParaRPr kumimoji="1" lang="zh-CN" altLang="en-US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68214420-6200-8F44-B4B3-45BC66904057}"/>
              </a:ext>
            </a:extLst>
          </p:cNvPr>
          <p:cNvSpPr/>
          <p:nvPr/>
        </p:nvSpPr>
        <p:spPr>
          <a:xfrm>
            <a:off x="2118012" y="2828235"/>
            <a:ext cx="360040" cy="360040"/>
          </a:xfrm>
          <a:prstGeom prst="ellipse">
            <a:avLst/>
          </a:prstGeom>
          <a:solidFill>
            <a:schemeClr val="accent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C</a:t>
            </a:r>
            <a:endParaRPr kumimoji="1" lang="zh-CN" altLang="en-US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D9CA364A-ED9E-214F-B9DA-8B532FFEBFED}"/>
              </a:ext>
            </a:extLst>
          </p:cNvPr>
          <p:cNvSpPr/>
          <p:nvPr/>
        </p:nvSpPr>
        <p:spPr>
          <a:xfrm>
            <a:off x="3158011" y="3662714"/>
            <a:ext cx="360040" cy="360040"/>
          </a:xfrm>
          <a:prstGeom prst="ellipse">
            <a:avLst/>
          </a:prstGeom>
          <a:solidFill>
            <a:schemeClr val="accent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H</a:t>
            </a:r>
            <a:endParaRPr kumimoji="1" lang="zh-CN" altLang="en-US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2335BD76-61E9-9D46-912D-1F2599A8DF78}"/>
              </a:ext>
            </a:extLst>
          </p:cNvPr>
          <p:cNvSpPr/>
          <p:nvPr/>
        </p:nvSpPr>
        <p:spPr>
          <a:xfrm>
            <a:off x="3465324" y="2788839"/>
            <a:ext cx="360040" cy="360040"/>
          </a:xfrm>
          <a:prstGeom prst="ellipse">
            <a:avLst/>
          </a:prstGeom>
          <a:solidFill>
            <a:schemeClr val="accent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G</a:t>
            </a:r>
            <a:endParaRPr kumimoji="1" lang="zh-CN" altLang="en-US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7DD65DF0-7AA5-434E-B148-512C61F6F32B}"/>
              </a:ext>
            </a:extLst>
          </p:cNvPr>
          <p:cNvSpPr/>
          <p:nvPr/>
        </p:nvSpPr>
        <p:spPr>
          <a:xfrm>
            <a:off x="1558035" y="1995056"/>
            <a:ext cx="360040" cy="360040"/>
          </a:xfrm>
          <a:prstGeom prst="ellipse">
            <a:avLst/>
          </a:prstGeom>
          <a:solidFill>
            <a:schemeClr val="accent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B</a:t>
            </a:r>
            <a:endParaRPr kumimoji="1" lang="zh-CN" altLang="en-US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EA7AF2AE-829C-D343-82A5-3909958D0CC0}"/>
              </a:ext>
            </a:extLst>
          </p:cNvPr>
          <p:cNvSpPr/>
          <p:nvPr/>
        </p:nvSpPr>
        <p:spPr>
          <a:xfrm>
            <a:off x="1918075" y="3639268"/>
            <a:ext cx="360040" cy="360040"/>
          </a:xfrm>
          <a:prstGeom prst="ellipse">
            <a:avLst/>
          </a:prstGeom>
          <a:solidFill>
            <a:schemeClr val="accent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D</a:t>
            </a:r>
            <a:endParaRPr kumimoji="1" lang="zh-CN" altLang="en-US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EAD8394A-F844-D141-88F3-CBAEFFEA6728}"/>
              </a:ext>
            </a:extLst>
          </p:cNvPr>
          <p:cNvSpPr/>
          <p:nvPr/>
        </p:nvSpPr>
        <p:spPr>
          <a:xfrm>
            <a:off x="2472867" y="3636103"/>
            <a:ext cx="360040" cy="360040"/>
          </a:xfrm>
          <a:prstGeom prst="ellipse">
            <a:avLst/>
          </a:prstGeom>
          <a:solidFill>
            <a:schemeClr val="accent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E</a:t>
            </a:r>
            <a:endParaRPr kumimoji="1" lang="zh-CN" altLang="en-US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B3D291B1-1A98-F543-A11E-9FC4E3CA353B}"/>
              </a:ext>
            </a:extLst>
          </p:cNvPr>
          <p:cNvSpPr/>
          <p:nvPr/>
        </p:nvSpPr>
        <p:spPr>
          <a:xfrm>
            <a:off x="2317950" y="1166103"/>
            <a:ext cx="360040" cy="360040"/>
          </a:xfrm>
          <a:prstGeom prst="ellipse">
            <a:avLst/>
          </a:prstGeom>
          <a:solidFill>
            <a:schemeClr val="accent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A</a:t>
            </a:r>
            <a:endParaRPr kumimoji="1" lang="zh-CN" altLang="en-US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cxnSp>
        <p:nvCxnSpPr>
          <p:cNvPr id="4" name="直线连接符 3">
            <a:extLst>
              <a:ext uri="{FF2B5EF4-FFF2-40B4-BE49-F238E27FC236}">
                <a16:creationId xmlns:a16="http://schemas.microsoft.com/office/drawing/2014/main" id="{69EC1C66-D7EF-B742-A169-C4D702519A46}"/>
              </a:ext>
            </a:extLst>
          </p:cNvPr>
          <p:cNvCxnSpPr>
            <a:stCxn id="19" idx="3"/>
            <a:endCxn id="15" idx="7"/>
          </p:cNvCxnSpPr>
          <p:nvPr/>
        </p:nvCxnSpPr>
        <p:spPr>
          <a:xfrm flipH="1">
            <a:off x="1865348" y="1473416"/>
            <a:ext cx="505329" cy="5743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线连接符 34">
            <a:extLst>
              <a:ext uri="{FF2B5EF4-FFF2-40B4-BE49-F238E27FC236}">
                <a16:creationId xmlns:a16="http://schemas.microsoft.com/office/drawing/2014/main" id="{FCEEBF38-648A-554B-AA57-AC211232BB37}"/>
              </a:ext>
            </a:extLst>
          </p:cNvPr>
          <p:cNvCxnSpPr>
            <a:cxnSpLocks/>
            <a:stCxn id="19" idx="5"/>
            <a:endCxn id="10" idx="1"/>
          </p:cNvCxnSpPr>
          <p:nvPr/>
        </p:nvCxnSpPr>
        <p:spPr>
          <a:xfrm>
            <a:off x="2625263" y="1473416"/>
            <a:ext cx="415288" cy="5743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线连接符 45">
            <a:extLst>
              <a:ext uri="{FF2B5EF4-FFF2-40B4-BE49-F238E27FC236}">
                <a16:creationId xmlns:a16="http://schemas.microsoft.com/office/drawing/2014/main" id="{1F28E340-EA18-C740-97B7-A34E6DA18C79}"/>
              </a:ext>
            </a:extLst>
          </p:cNvPr>
          <p:cNvCxnSpPr>
            <a:cxnSpLocks/>
            <a:stCxn id="15" idx="5"/>
            <a:endCxn id="11" idx="1"/>
          </p:cNvCxnSpPr>
          <p:nvPr/>
        </p:nvCxnSpPr>
        <p:spPr>
          <a:xfrm>
            <a:off x="1865348" y="2302369"/>
            <a:ext cx="305391" cy="5785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线连接符 47">
            <a:extLst>
              <a:ext uri="{FF2B5EF4-FFF2-40B4-BE49-F238E27FC236}">
                <a16:creationId xmlns:a16="http://schemas.microsoft.com/office/drawing/2014/main" id="{E709DAF1-FCBC-4647-8E9C-0433E96F4F5E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3240488" y="2325239"/>
            <a:ext cx="277563" cy="5163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线连接符 48">
            <a:extLst>
              <a:ext uri="{FF2B5EF4-FFF2-40B4-BE49-F238E27FC236}">
                <a16:creationId xmlns:a16="http://schemas.microsoft.com/office/drawing/2014/main" id="{E0019C0F-AB1A-3344-AA7F-DA846E0D6139}"/>
              </a:ext>
            </a:extLst>
          </p:cNvPr>
          <p:cNvCxnSpPr>
            <a:cxnSpLocks/>
            <a:stCxn id="13" idx="4"/>
            <a:endCxn id="12" idx="0"/>
          </p:cNvCxnSpPr>
          <p:nvPr/>
        </p:nvCxnSpPr>
        <p:spPr>
          <a:xfrm flipH="1">
            <a:off x="3338031" y="3148879"/>
            <a:ext cx="307313" cy="5138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线连接符 51">
            <a:extLst>
              <a:ext uri="{FF2B5EF4-FFF2-40B4-BE49-F238E27FC236}">
                <a16:creationId xmlns:a16="http://schemas.microsoft.com/office/drawing/2014/main" id="{A362B45B-E7CC-344C-B8D3-A1894B9FB317}"/>
              </a:ext>
            </a:extLst>
          </p:cNvPr>
          <p:cNvCxnSpPr>
            <a:cxnSpLocks/>
            <a:endCxn id="17" idx="0"/>
          </p:cNvCxnSpPr>
          <p:nvPr/>
        </p:nvCxnSpPr>
        <p:spPr>
          <a:xfrm flipH="1">
            <a:off x="2098095" y="3177936"/>
            <a:ext cx="172988" cy="4613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文本框 54">
            <a:extLst>
              <a:ext uri="{FF2B5EF4-FFF2-40B4-BE49-F238E27FC236}">
                <a16:creationId xmlns:a16="http://schemas.microsoft.com/office/drawing/2014/main" id="{8604C059-3EC2-5A41-8107-D1F68E7F98E3}"/>
              </a:ext>
            </a:extLst>
          </p:cNvPr>
          <p:cNvSpPr txBox="1"/>
          <p:nvPr/>
        </p:nvSpPr>
        <p:spPr>
          <a:xfrm>
            <a:off x="6106831" y="1161987"/>
            <a:ext cx="15776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先序</a:t>
            </a:r>
            <a:r>
              <a:rPr lang="en-US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:</a:t>
            </a:r>
            <a:r>
              <a:rPr lang="zh-CN" altLang="en-US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lang="zh-CN" altLang="en-US" sz="1200" dirty="0">
                <a:solidFill>
                  <a:srgbClr val="FF000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根左右</a:t>
            </a:r>
            <a:endParaRPr lang="en-US" altLang="zh-CN" sz="1200" dirty="0">
              <a:solidFill>
                <a:srgbClr val="FF0000"/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br>
              <a:rPr lang="en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</a:br>
            <a:endParaRPr kumimoji="1" lang="zh-CN" altLang="en-US" sz="1200" dirty="0">
              <a:solidFill>
                <a:srgbClr val="FF0000"/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6B1B9F0-EA48-B547-8121-DF3D4EA5D45E}"/>
              </a:ext>
            </a:extLst>
          </p:cNvPr>
          <p:cNvSpPr txBox="1"/>
          <p:nvPr/>
        </p:nvSpPr>
        <p:spPr>
          <a:xfrm>
            <a:off x="6106831" y="2315248"/>
            <a:ext cx="10807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中序</a:t>
            </a:r>
            <a:r>
              <a:rPr lang="en-US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:</a:t>
            </a:r>
            <a:r>
              <a:rPr lang="zh-CN" altLang="en-US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lang="zh-CN" altLang="en-US" sz="1200" dirty="0">
                <a:solidFill>
                  <a:srgbClr val="FF000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左根右 </a:t>
            </a:r>
            <a:endParaRPr lang="en-US" altLang="zh-CN" sz="1200" dirty="0">
              <a:solidFill>
                <a:srgbClr val="FF0000"/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kumimoji="1" lang="zh-CN" altLang="en-US" sz="1200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EB68C43-E393-B44B-BC32-E003D859995B}"/>
              </a:ext>
            </a:extLst>
          </p:cNvPr>
          <p:cNvSpPr txBox="1"/>
          <p:nvPr/>
        </p:nvSpPr>
        <p:spPr>
          <a:xfrm>
            <a:off x="6144771" y="3388289"/>
            <a:ext cx="10358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后序</a:t>
            </a:r>
            <a:r>
              <a:rPr lang="en-US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:</a:t>
            </a:r>
            <a:r>
              <a:rPr lang="zh-CN" altLang="en-US" sz="1200" dirty="0">
                <a:solidFill>
                  <a:srgbClr val="FF000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左右根 </a:t>
            </a:r>
            <a:endParaRPr lang="en-US" altLang="zh-CN" sz="1200" dirty="0">
              <a:solidFill>
                <a:srgbClr val="FF0000"/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kumimoji="1" lang="zh-CN" altLang="en-US" sz="1200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8010DB6-0835-494B-9F9F-E411B5D08914}"/>
              </a:ext>
            </a:extLst>
          </p:cNvPr>
          <p:cNvSpPr txBox="1"/>
          <p:nvPr/>
        </p:nvSpPr>
        <p:spPr>
          <a:xfrm>
            <a:off x="6138789" y="1406486"/>
            <a:ext cx="11881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a b c d e f g h</a:t>
            </a:r>
          </a:p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kumimoji="1" lang="zh-CN" altLang="en-US" sz="1200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6EC2343-A953-124F-938A-64FEED118990}"/>
              </a:ext>
            </a:extLst>
          </p:cNvPr>
          <p:cNvSpPr txBox="1"/>
          <p:nvPr/>
        </p:nvSpPr>
        <p:spPr>
          <a:xfrm>
            <a:off x="6118956" y="2546080"/>
            <a:ext cx="11881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b d c e a f h g</a:t>
            </a:r>
            <a:br>
              <a:rPr lang="en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</a:br>
            <a:endParaRPr lang="en" altLang="zh-CN" sz="1200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kumimoji="1" lang="zh-CN" altLang="en-US" sz="1200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BC4D96C-0C7E-014A-B25A-560C070E5139}"/>
              </a:ext>
            </a:extLst>
          </p:cNvPr>
          <p:cNvSpPr/>
          <p:nvPr/>
        </p:nvSpPr>
        <p:spPr>
          <a:xfrm>
            <a:off x="6138789" y="3665288"/>
            <a:ext cx="118814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d e c b h g f a</a:t>
            </a:r>
            <a:endParaRPr kumimoji="1" lang="zh-CN" altLang="en-US" sz="1200" dirty="0">
              <a:solidFill>
                <a:srgbClr val="FF0000"/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cxnSp>
        <p:nvCxnSpPr>
          <p:cNvPr id="28" name="直线连接符 27">
            <a:extLst>
              <a:ext uri="{FF2B5EF4-FFF2-40B4-BE49-F238E27FC236}">
                <a16:creationId xmlns:a16="http://schemas.microsoft.com/office/drawing/2014/main" id="{5C080A23-EC4D-1E4F-A2B7-58E590776F2D}"/>
              </a:ext>
            </a:extLst>
          </p:cNvPr>
          <p:cNvCxnSpPr>
            <a:cxnSpLocks/>
          </p:cNvCxnSpPr>
          <p:nvPr/>
        </p:nvCxnSpPr>
        <p:spPr>
          <a:xfrm>
            <a:off x="2366785" y="3130115"/>
            <a:ext cx="277563" cy="5163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333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  <p:bldP spid="2" grpId="0"/>
      <p:bldP spid="3" grpId="0"/>
      <p:bldP spid="5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755576" y="-1028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zh-CN" altLang="en-US" sz="2400" b="1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二叉树的三种深度优先遍历</a:t>
            </a:r>
            <a:endParaRPr lang="en-US" altLang="zh-CN" sz="2400" b="1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6" name="TextBox 3">
            <a:extLst>
              <a:ext uri="{FF2B5EF4-FFF2-40B4-BE49-F238E27FC236}">
                <a16:creationId xmlns:a16="http://schemas.microsoft.com/office/drawing/2014/main" id="{AA88DBF1-9AF1-9428-89F7-E8E5665E5F9F}"/>
              </a:ext>
            </a:extLst>
          </p:cNvPr>
          <p:cNvSpPr txBox="1"/>
          <p:nvPr/>
        </p:nvSpPr>
        <p:spPr>
          <a:xfrm>
            <a:off x="395536" y="843558"/>
            <a:ext cx="3168352" cy="3785652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000" i="1" dirty="0">
                <a:solidFill>
                  <a:srgbClr val="8C8C8C"/>
                </a:solidFill>
              </a:rPr>
              <a:t># </a:t>
            </a:r>
            <a:r>
              <a:rPr lang="zh-CN" altLang="en-US" sz="1000" i="1" dirty="0">
                <a:solidFill>
                  <a:srgbClr val="8C8C8C"/>
                </a:solidFill>
              </a:rPr>
              <a:t>看见根节点就打印</a:t>
            </a:r>
            <a:r>
              <a:rPr lang="en-US" altLang="zh-CN" sz="1000" i="1" dirty="0">
                <a:solidFill>
                  <a:srgbClr val="8C8C8C"/>
                </a:solidFill>
              </a:rPr>
              <a:t>; </a:t>
            </a:r>
            <a:r>
              <a:rPr lang="zh-CN" altLang="en-US" sz="1000" i="1" dirty="0">
                <a:solidFill>
                  <a:srgbClr val="8C8C8C"/>
                </a:solidFill>
              </a:rPr>
              <a:t>左子树右子树就递归</a:t>
            </a:r>
            <a:br>
              <a:rPr lang="zh-CN" altLang="en-US" sz="1000" i="1" dirty="0">
                <a:solidFill>
                  <a:srgbClr val="8C8C8C"/>
                </a:solidFill>
              </a:rPr>
            </a:br>
            <a:r>
              <a:rPr lang="en" altLang="zh-CN" sz="1000" dirty="0">
                <a:solidFill>
                  <a:srgbClr val="0033B3"/>
                </a:solidFill>
              </a:rPr>
              <a:t>def </a:t>
            </a:r>
            <a:r>
              <a:rPr lang="en" altLang="zh-CN" sz="1000" dirty="0" err="1">
                <a:solidFill>
                  <a:srgbClr val="00627A"/>
                </a:solidFill>
              </a:rPr>
              <a:t>preorder_travel</a:t>
            </a:r>
            <a:r>
              <a:rPr lang="en" altLang="zh-CN" sz="1000" dirty="0"/>
              <a:t>(</a:t>
            </a:r>
            <a:r>
              <a:rPr lang="en" altLang="zh-CN" sz="1000" dirty="0">
                <a:solidFill>
                  <a:srgbClr val="94558D"/>
                </a:solidFill>
              </a:rPr>
              <a:t>self</a:t>
            </a:r>
            <a:r>
              <a:rPr lang="en" altLang="zh-CN" sz="1000" dirty="0"/>
              <a:t>, root):</a:t>
            </a:r>
            <a:br>
              <a:rPr lang="en" altLang="zh-CN" sz="1000" dirty="0"/>
            </a:br>
            <a:r>
              <a:rPr lang="en" altLang="zh-CN" sz="1000" dirty="0"/>
              <a:t>    </a:t>
            </a:r>
            <a:r>
              <a:rPr lang="en" altLang="zh-CN" sz="1000" i="1" dirty="0">
                <a:solidFill>
                  <a:srgbClr val="8C8C8C"/>
                </a:solidFill>
              </a:rPr>
              <a:t>"""</a:t>
            </a:r>
            <a:r>
              <a:rPr lang="zh-CN" altLang="en-US" sz="1000" i="1" dirty="0">
                <a:solidFill>
                  <a:srgbClr val="8C8C8C"/>
                </a:solidFill>
              </a:rPr>
              <a:t>先序遍历 根 左 右</a:t>
            </a:r>
            <a:r>
              <a:rPr lang="en-US" altLang="zh-CN" sz="1000" i="1" dirty="0">
                <a:solidFill>
                  <a:srgbClr val="8C8C8C"/>
                </a:solidFill>
              </a:rPr>
              <a:t>"""</a:t>
            </a:r>
            <a:br>
              <a:rPr lang="en-US" altLang="zh-CN" sz="1000" i="1" dirty="0">
                <a:solidFill>
                  <a:srgbClr val="8C8C8C"/>
                </a:solidFill>
              </a:rPr>
            </a:br>
            <a:r>
              <a:rPr lang="en-US" altLang="zh-CN" sz="1000" i="1" dirty="0">
                <a:solidFill>
                  <a:srgbClr val="8C8C8C"/>
                </a:solidFill>
              </a:rPr>
              <a:t>    </a:t>
            </a:r>
            <a:r>
              <a:rPr lang="en" altLang="zh-CN" sz="1000" dirty="0">
                <a:solidFill>
                  <a:srgbClr val="0033B3"/>
                </a:solidFill>
              </a:rPr>
              <a:t>if </a:t>
            </a:r>
            <a:r>
              <a:rPr lang="en" altLang="zh-CN" sz="1000" dirty="0"/>
              <a:t>root </a:t>
            </a:r>
            <a:r>
              <a:rPr lang="en" altLang="zh-CN" sz="1000" dirty="0">
                <a:solidFill>
                  <a:srgbClr val="0033B3"/>
                </a:solidFill>
              </a:rPr>
              <a:t>is not None</a:t>
            </a:r>
            <a:r>
              <a:rPr lang="en" altLang="zh-CN" sz="1000" dirty="0"/>
              <a:t>:</a:t>
            </a:r>
            <a:br>
              <a:rPr lang="en" altLang="zh-CN" sz="1000" dirty="0"/>
            </a:br>
            <a:r>
              <a:rPr lang="en" altLang="zh-CN" sz="1000" dirty="0"/>
              <a:t>        </a:t>
            </a:r>
            <a:r>
              <a:rPr lang="en" altLang="zh-CN" sz="1000" i="1" dirty="0">
                <a:solidFill>
                  <a:srgbClr val="8C8C8C"/>
                </a:solidFill>
              </a:rPr>
              <a:t># </a:t>
            </a:r>
            <a:r>
              <a:rPr lang="zh-CN" altLang="en-US" sz="1000" i="1" dirty="0">
                <a:solidFill>
                  <a:srgbClr val="8C8C8C"/>
                </a:solidFill>
              </a:rPr>
              <a:t>先访问根节点</a:t>
            </a:r>
            <a:br>
              <a:rPr lang="zh-CN" altLang="en-US" sz="1000" i="1" dirty="0">
                <a:solidFill>
                  <a:srgbClr val="8C8C8C"/>
                </a:solidFill>
              </a:rPr>
            </a:br>
            <a:r>
              <a:rPr lang="zh-CN" altLang="en-US" sz="1000" i="1" dirty="0">
                <a:solidFill>
                  <a:srgbClr val="8C8C8C"/>
                </a:solidFill>
              </a:rPr>
              <a:t>        </a:t>
            </a:r>
            <a:r>
              <a:rPr lang="en" altLang="zh-CN" sz="1000" dirty="0">
                <a:solidFill>
                  <a:srgbClr val="000080"/>
                </a:solidFill>
              </a:rPr>
              <a:t>print</a:t>
            </a:r>
            <a:r>
              <a:rPr lang="en" altLang="zh-CN" sz="1000" dirty="0"/>
              <a:t>(</a:t>
            </a:r>
            <a:r>
              <a:rPr lang="en" altLang="zh-CN" sz="1000" dirty="0" err="1"/>
              <a:t>root.item</a:t>
            </a:r>
            <a:r>
              <a:rPr lang="en" altLang="zh-CN" sz="1000" dirty="0"/>
              <a:t>, </a:t>
            </a:r>
            <a:r>
              <a:rPr lang="en" altLang="zh-CN" sz="1000" dirty="0">
                <a:solidFill>
                  <a:srgbClr val="660099"/>
                </a:solidFill>
              </a:rPr>
              <a:t>end</a:t>
            </a:r>
            <a:r>
              <a:rPr lang="en" altLang="zh-CN" sz="1000" dirty="0"/>
              <a:t>=</a:t>
            </a:r>
            <a:r>
              <a:rPr lang="en" altLang="zh-CN" sz="1000" dirty="0">
                <a:solidFill>
                  <a:srgbClr val="067D17"/>
                </a:solidFill>
              </a:rPr>
              <a:t>" "</a:t>
            </a:r>
            <a:r>
              <a:rPr lang="en" altLang="zh-CN" sz="1000" dirty="0"/>
              <a:t>)</a:t>
            </a:r>
            <a:br>
              <a:rPr lang="en" altLang="zh-CN" sz="1000" dirty="0"/>
            </a:br>
            <a:r>
              <a:rPr lang="en" altLang="zh-CN" sz="1000" dirty="0"/>
              <a:t>        </a:t>
            </a:r>
            <a:r>
              <a:rPr lang="en" altLang="zh-CN" sz="1000" i="1" dirty="0">
                <a:solidFill>
                  <a:srgbClr val="8C8C8C"/>
                </a:solidFill>
              </a:rPr>
              <a:t># </a:t>
            </a:r>
            <a:r>
              <a:rPr lang="zh-CN" altLang="en-US" sz="1000" i="1" dirty="0">
                <a:solidFill>
                  <a:srgbClr val="8C8C8C"/>
                </a:solidFill>
              </a:rPr>
              <a:t>递归再访问左子树</a:t>
            </a:r>
            <a:br>
              <a:rPr lang="zh-CN" altLang="en-US" sz="1000" i="1" dirty="0">
                <a:solidFill>
                  <a:srgbClr val="8C8C8C"/>
                </a:solidFill>
              </a:rPr>
            </a:br>
            <a:r>
              <a:rPr lang="zh-CN" altLang="en-US" sz="1000" i="1" dirty="0">
                <a:solidFill>
                  <a:srgbClr val="8C8C8C"/>
                </a:solidFill>
              </a:rPr>
              <a:t>        </a:t>
            </a:r>
            <a:r>
              <a:rPr lang="en" altLang="zh-CN" sz="1000" dirty="0" err="1">
                <a:solidFill>
                  <a:srgbClr val="94558D"/>
                </a:solidFill>
              </a:rPr>
              <a:t>self</a:t>
            </a:r>
            <a:r>
              <a:rPr lang="en" altLang="zh-CN" sz="1000" dirty="0" err="1"/>
              <a:t>.preorder_travel</a:t>
            </a:r>
            <a:r>
              <a:rPr lang="en" altLang="zh-CN" sz="1000" dirty="0"/>
              <a:t>(</a:t>
            </a:r>
            <a:r>
              <a:rPr lang="en" altLang="zh-CN" sz="1000" dirty="0" err="1"/>
              <a:t>root.lchild</a:t>
            </a:r>
            <a:r>
              <a:rPr lang="en" altLang="zh-CN" sz="1000" dirty="0"/>
              <a:t>)</a:t>
            </a:r>
            <a:br>
              <a:rPr lang="en" altLang="zh-CN" sz="1000" dirty="0"/>
            </a:br>
            <a:r>
              <a:rPr lang="en" altLang="zh-CN" sz="1000" dirty="0"/>
              <a:t>        </a:t>
            </a:r>
            <a:r>
              <a:rPr lang="en" altLang="zh-CN" sz="1000" i="1" dirty="0">
                <a:solidFill>
                  <a:srgbClr val="8C8C8C"/>
                </a:solidFill>
              </a:rPr>
              <a:t># </a:t>
            </a:r>
            <a:r>
              <a:rPr lang="zh-CN" altLang="en-US" sz="1000" i="1" dirty="0">
                <a:solidFill>
                  <a:srgbClr val="8C8C8C"/>
                </a:solidFill>
              </a:rPr>
              <a:t>递归访问右子树</a:t>
            </a:r>
            <a:br>
              <a:rPr lang="zh-CN" altLang="en-US" sz="1000" i="1" dirty="0">
                <a:solidFill>
                  <a:srgbClr val="8C8C8C"/>
                </a:solidFill>
              </a:rPr>
            </a:br>
            <a:r>
              <a:rPr lang="zh-CN" altLang="en-US" sz="1000" i="1" dirty="0">
                <a:solidFill>
                  <a:srgbClr val="8C8C8C"/>
                </a:solidFill>
              </a:rPr>
              <a:t>        </a:t>
            </a:r>
            <a:r>
              <a:rPr lang="en" altLang="zh-CN" sz="1000" dirty="0" err="1">
                <a:solidFill>
                  <a:srgbClr val="94558D"/>
                </a:solidFill>
              </a:rPr>
              <a:t>self</a:t>
            </a:r>
            <a:r>
              <a:rPr lang="en" altLang="zh-CN" sz="1000" dirty="0" err="1"/>
              <a:t>.preorder_travel</a:t>
            </a:r>
            <a:r>
              <a:rPr lang="en" altLang="zh-CN" sz="1000" dirty="0"/>
              <a:t>(</a:t>
            </a:r>
            <a:r>
              <a:rPr lang="en" altLang="zh-CN" sz="1000" dirty="0" err="1"/>
              <a:t>root.rchild</a:t>
            </a:r>
            <a:r>
              <a:rPr lang="en" altLang="zh-CN" sz="1000" dirty="0"/>
              <a:t>)</a:t>
            </a:r>
            <a:br>
              <a:rPr lang="en" altLang="zh-CN" sz="1000" dirty="0"/>
            </a:br>
            <a:br>
              <a:rPr lang="en" altLang="zh-CN" sz="1000" dirty="0"/>
            </a:br>
            <a:r>
              <a:rPr lang="en" altLang="zh-CN" sz="1000" dirty="0">
                <a:solidFill>
                  <a:srgbClr val="0033B3"/>
                </a:solidFill>
              </a:rPr>
              <a:t>def </a:t>
            </a:r>
            <a:r>
              <a:rPr lang="en" altLang="zh-CN" sz="1000" dirty="0" err="1">
                <a:solidFill>
                  <a:srgbClr val="00627A"/>
                </a:solidFill>
              </a:rPr>
              <a:t>inorder_travel</a:t>
            </a:r>
            <a:r>
              <a:rPr lang="en" altLang="zh-CN" sz="1000" dirty="0"/>
              <a:t>(</a:t>
            </a:r>
            <a:r>
              <a:rPr lang="en" altLang="zh-CN" sz="1000" dirty="0">
                <a:solidFill>
                  <a:srgbClr val="94558D"/>
                </a:solidFill>
              </a:rPr>
              <a:t>self</a:t>
            </a:r>
            <a:r>
              <a:rPr lang="en" altLang="zh-CN" sz="1000" dirty="0"/>
              <a:t>, root):</a:t>
            </a:r>
            <a:br>
              <a:rPr lang="en" altLang="zh-CN" sz="1000" dirty="0"/>
            </a:br>
            <a:r>
              <a:rPr lang="en" altLang="zh-CN" sz="1000" dirty="0"/>
              <a:t>    </a:t>
            </a:r>
            <a:r>
              <a:rPr lang="en" altLang="zh-CN" sz="1000" i="1" dirty="0">
                <a:solidFill>
                  <a:srgbClr val="8C8C8C"/>
                </a:solidFill>
              </a:rPr>
              <a:t>"""</a:t>
            </a:r>
            <a:r>
              <a:rPr lang="zh-CN" altLang="en-US" sz="1000" i="1" dirty="0">
                <a:solidFill>
                  <a:srgbClr val="8C8C8C"/>
                </a:solidFill>
              </a:rPr>
              <a:t>中序遍历 左 根 右</a:t>
            </a:r>
            <a:r>
              <a:rPr lang="en-US" altLang="zh-CN" sz="1000" i="1" dirty="0">
                <a:solidFill>
                  <a:srgbClr val="8C8C8C"/>
                </a:solidFill>
              </a:rPr>
              <a:t>"""</a:t>
            </a:r>
            <a:br>
              <a:rPr lang="en-US" altLang="zh-CN" sz="1000" i="1" dirty="0">
                <a:solidFill>
                  <a:srgbClr val="8C8C8C"/>
                </a:solidFill>
              </a:rPr>
            </a:br>
            <a:r>
              <a:rPr lang="en-US" altLang="zh-CN" sz="1000" i="1" dirty="0">
                <a:solidFill>
                  <a:srgbClr val="8C8C8C"/>
                </a:solidFill>
              </a:rPr>
              <a:t>    </a:t>
            </a:r>
            <a:r>
              <a:rPr lang="en" altLang="zh-CN" sz="1000" dirty="0">
                <a:solidFill>
                  <a:srgbClr val="0033B3"/>
                </a:solidFill>
              </a:rPr>
              <a:t>if </a:t>
            </a:r>
            <a:r>
              <a:rPr lang="en" altLang="zh-CN" sz="1000" dirty="0"/>
              <a:t>root </a:t>
            </a:r>
            <a:r>
              <a:rPr lang="en" altLang="zh-CN" sz="1000" dirty="0">
                <a:solidFill>
                  <a:srgbClr val="0033B3"/>
                </a:solidFill>
              </a:rPr>
              <a:t>is not None</a:t>
            </a:r>
            <a:r>
              <a:rPr lang="en" altLang="zh-CN" sz="1000" dirty="0"/>
              <a:t>:</a:t>
            </a:r>
            <a:br>
              <a:rPr lang="en" altLang="zh-CN" sz="1000" dirty="0"/>
            </a:br>
            <a:r>
              <a:rPr lang="en" altLang="zh-CN" sz="1000" dirty="0"/>
              <a:t>        </a:t>
            </a:r>
            <a:r>
              <a:rPr lang="en" altLang="zh-CN" sz="1000" dirty="0" err="1">
                <a:solidFill>
                  <a:srgbClr val="94558D"/>
                </a:solidFill>
              </a:rPr>
              <a:t>self</a:t>
            </a:r>
            <a:r>
              <a:rPr lang="en" altLang="zh-CN" sz="1000" dirty="0" err="1"/>
              <a:t>.inorder_travel</a:t>
            </a:r>
            <a:r>
              <a:rPr lang="en" altLang="zh-CN" sz="1000" dirty="0"/>
              <a:t>(</a:t>
            </a:r>
            <a:r>
              <a:rPr lang="en" altLang="zh-CN" sz="1000" dirty="0" err="1"/>
              <a:t>root.lchild</a:t>
            </a:r>
            <a:r>
              <a:rPr lang="en" altLang="zh-CN" sz="1000" dirty="0"/>
              <a:t>)</a:t>
            </a:r>
            <a:br>
              <a:rPr lang="en" altLang="zh-CN" sz="1000" dirty="0"/>
            </a:br>
            <a:r>
              <a:rPr lang="en" altLang="zh-CN" sz="1000" dirty="0"/>
              <a:t>        </a:t>
            </a:r>
            <a:r>
              <a:rPr lang="en" altLang="zh-CN" sz="1000" dirty="0">
                <a:solidFill>
                  <a:srgbClr val="000080"/>
                </a:solidFill>
              </a:rPr>
              <a:t>print</a:t>
            </a:r>
            <a:r>
              <a:rPr lang="en" altLang="zh-CN" sz="1000" dirty="0"/>
              <a:t>(</a:t>
            </a:r>
            <a:r>
              <a:rPr lang="en" altLang="zh-CN" sz="1000" dirty="0" err="1"/>
              <a:t>root.item</a:t>
            </a:r>
            <a:r>
              <a:rPr lang="en" altLang="zh-CN" sz="1000" dirty="0"/>
              <a:t>, </a:t>
            </a:r>
            <a:r>
              <a:rPr lang="en" altLang="zh-CN" sz="1000" dirty="0">
                <a:solidFill>
                  <a:srgbClr val="660099"/>
                </a:solidFill>
              </a:rPr>
              <a:t>end</a:t>
            </a:r>
            <a:r>
              <a:rPr lang="en" altLang="zh-CN" sz="1000" dirty="0"/>
              <a:t>=</a:t>
            </a:r>
            <a:r>
              <a:rPr lang="en" altLang="zh-CN" sz="1000" dirty="0">
                <a:solidFill>
                  <a:srgbClr val="067D17"/>
                </a:solidFill>
              </a:rPr>
              <a:t>" "</a:t>
            </a:r>
            <a:r>
              <a:rPr lang="en" altLang="zh-CN" sz="1000" dirty="0"/>
              <a:t>)</a:t>
            </a:r>
            <a:br>
              <a:rPr lang="en" altLang="zh-CN" sz="1000" dirty="0"/>
            </a:br>
            <a:r>
              <a:rPr lang="en" altLang="zh-CN" sz="1000" dirty="0"/>
              <a:t>        </a:t>
            </a:r>
            <a:r>
              <a:rPr lang="en" altLang="zh-CN" sz="1000" dirty="0" err="1">
                <a:solidFill>
                  <a:srgbClr val="94558D"/>
                </a:solidFill>
              </a:rPr>
              <a:t>self</a:t>
            </a:r>
            <a:r>
              <a:rPr lang="en" altLang="zh-CN" sz="1000" dirty="0" err="1"/>
              <a:t>.inorder_travel</a:t>
            </a:r>
            <a:r>
              <a:rPr lang="en" altLang="zh-CN" sz="1000" dirty="0"/>
              <a:t>(</a:t>
            </a:r>
            <a:r>
              <a:rPr lang="en" altLang="zh-CN" sz="1000" dirty="0" err="1"/>
              <a:t>root.rchild</a:t>
            </a:r>
            <a:r>
              <a:rPr lang="en" altLang="zh-CN" sz="1000" dirty="0"/>
              <a:t>)</a:t>
            </a:r>
            <a:br>
              <a:rPr lang="en" altLang="zh-CN" sz="1000" dirty="0"/>
            </a:br>
            <a:br>
              <a:rPr lang="en" altLang="zh-CN" sz="1000" dirty="0"/>
            </a:br>
            <a:r>
              <a:rPr lang="en" altLang="zh-CN" sz="1000" dirty="0">
                <a:solidFill>
                  <a:srgbClr val="0033B3"/>
                </a:solidFill>
              </a:rPr>
              <a:t>def </a:t>
            </a:r>
            <a:r>
              <a:rPr lang="en" altLang="zh-CN" sz="1000" dirty="0" err="1">
                <a:solidFill>
                  <a:srgbClr val="00627A"/>
                </a:solidFill>
              </a:rPr>
              <a:t>postorder_travel</a:t>
            </a:r>
            <a:r>
              <a:rPr lang="en" altLang="zh-CN" sz="1000" dirty="0"/>
              <a:t>(</a:t>
            </a:r>
            <a:r>
              <a:rPr lang="en" altLang="zh-CN" sz="1000" dirty="0">
                <a:solidFill>
                  <a:srgbClr val="94558D"/>
                </a:solidFill>
              </a:rPr>
              <a:t>self</a:t>
            </a:r>
            <a:r>
              <a:rPr lang="en" altLang="zh-CN" sz="1000" dirty="0"/>
              <a:t>, root):</a:t>
            </a:r>
            <a:br>
              <a:rPr lang="en" altLang="zh-CN" sz="1000" dirty="0"/>
            </a:br>
            <a:r>
              <a:rPr lang="en" altLang="zh-CN" sz="1000" dirty="0"/>
              <a:t>    </a:t>
            </a:r>
            <a:r>
              <a:rPr lang="en" altLang="zh-CN" sz="1000" i="1" dirty="0">
                <a:solidFill>
                  <a:srgbClr val="8C8C8C"/>
                </a:solidFill>
              </a:rPr>
              <a:t>"""</a:t>
            </a:r>
            <a:r>
              <a:rPr lang="zh-CN" altLang="en-US" sz="1000" i="1" dirty="0">
                <a:solidFill>
                  <a:srgbClr val="8C8C8C"/>
                </a:solidFill>
              </a:rPr>
              <a:t>后序遍历 左 右 根</a:t>
            </a:r>
            <a:r>
              <a:rPr lang="en-US" altLang="zh-CN" sz="1000" i="1" dirty="0">
                <a:solidFill>
                  <a:srgbClr val="8C8C8C"/>
                </a:solidFill>
              </a:rPr>
              <a:t>"""</a:t>
            </a:r>
            <a:br>
              <a:rPr lang="en-US" altLang="zh-CN" sz="1000" i="1" dirty="0">
                <a:solidFill>
                  <a:srgbClr val="8C8C8C"/>
                </a:solidFill>
              </a:rPr>
            </a:br>
            <a:r>
              <a:rPr lang="en-US" altLang="zh-CN" sz="1000" i="1" dirty="0">
                <a:solidFill>
                  <a:srgbClr val="8C8C8C"/>
                </a:solidFill>
              </a:rPr>
              <a:t>    </a:t>
            </a:r>
            <a:r>
              <a:rPr lang="en" altLang="zh-CN" sz="1000" dirty="0">
                <a:solidFill>
                  <a:srgbClr val="0033B3"/>
                </a:solidFill>
              </a:rPr>
              <a:t>if </a:t>
            </a:r>
            <a:r>
              <a:rPr lang="en" altLang="zh-CN" sz="1000" dirty="0"/>
              <a:t>root </a:t>
            </a:r>
            <a:r>
              <a:rPr lang="en" altLang="zh-CN" sz="1000" dirty="0">
                <a:solidFill>
                  <a:srgbClr val="0033B3"/>
                </a:solidFill>
              </a:rPr>
              <a:t>is not None</a:t>
            </a:r>
            <a:r>
              <a:rPr lang="en" altLang="zh-CN" sz="1000" dirty="0"/>
              <a:t>:</a:t>
            </a:r>
            <a:br>
              <a:rPr lang="en" altLang="zh-CN" sz="1000" dirty="0"/>
            </a:br>
            <a:r>
              <a:rPr lang="en" altLang="zh-CN" sz="1000" dirty="0"/>
              <a:t>        </a:t>
            </a:r>
            <a:r>
              <a:rPr lang="en" altLang="zh-CN" sz="1000" dirty="0" err="1">
                <a:solidFill>
                  <a:srgbClr val="94558D"/>
                </a:solidFill>
              </a:rPr>
              <a:t>self</a:t>
            </a:r>
            <a:r>
              <a:rPr lang="en" altLang="zh-CN" sz="1000" dirty="0" err="1"/>
              <a:t>.postorder_travel</a:t>
            </a:r>
            <a:r>
              <a:rPr lang="en" altLang="zh-CN" sz="1000" dirty="0"/>
              <a:t>(</a:t>
            </a:r>
            <a:r>
              <a:rPr lang="en" altLang="zh-CN" sz="1000" dirty="0" err="1"/>
              <a:t>root.lchild</a:t>
            </a:r>
            <a:r>
              <a:rPr lang="en" altLang="zh-CN" sz="1000" dirty="0"/>
              <a:t>)</a:t>
            </a:r>
            <a:br>
              <a:rPr lang="en" altLang="zh-CN" sz="1000" dirty="0"/>
            </a:br>
            <a:r>
              <a:rPr lang="en" altLang="zh-CN" sz="1000" dirty="0"/>
              <a:t>        </a:t>
            </a:r>
            <a:r>
              <a:rPr lang="en" altLang="zh-CN" sz="1000" dirty="0" err="1">
                <a:solidFill>
                  <a:srgbClr val="94558D"/>
                </a:solidFill>
              </a:rPr>
              <a:t>self</a:t>
            </a:r>
            <a:r>
              <a:rPr lang="en" altLang="zh-CN" sz="1000" dirty="0" err="1"/>
              <a:t>.postorder_travel</a:t>
            </a:r>
            <a:r>
              <a:rPr lang="en" altLang="zh-CN" sz="1000" dirty="0"/>
              <a:t>(</a:t>
            </a:r>
            <a:r>
              <a:rPr lang="en" altLang="zh-CN" sz="1000" dirty="0" err="1"/>
              <a:t>root.rchild</a:t>
            </a:r>
            <a:r>
              <a:rPr lang="en" altLang="zh-CN" sz="1000" dirty="0"/>
              <a:t>)</a:t>
            </a:r>
            <a:br>
              <a:rPr lang="en" altLang="zh-CN" sz="1000" dirty="0"/>
            </a:br>
            <a:r>
              <a:rPr lang="en" altLang="zh-CN" sz="1000" dirty="0"/>
              <a:t>        </a:t>
            </a:r>
            <a:r>
              <a:rPr lang="en" altLang="zh-CN" sz="1000" dirty="0">
                <a:solidFill>
                  <a:srgbClr val="000080"/>
                </a:solidFill>
              </a:rPr>
              <a:t>print</a:t>
            </a:r>
            <a:r>
              <a:rPr lang="en" altLang="zh-CN" sz="1000" dirty="0"/>
              <a:t>(</a:t>
            </a:r>
            <a:r>
              <a:rPr lang="en" altLang="zh-CN" sz="1000" dirty="0" err="1"/>
              <a:t>root.item</a:t>
            </a:r>
            <a:r>
              <a:rPr lang="en" altLang="zh-CN" sz="1000" dirty="0"/>
              <a:t>, </a:t>
            </a:r>
            <a:r>
              <a:rPr lang="en" altLang="zh-CN" sz="1000" dirty="0">
                <a:solidFill>
                  <a:srgbClr val="660099"/>
                </a:solidFill>
              </a:rPr>
              <a:t>end</a:t>
            </a:r>
            <a:r>
              <a:rPr lang="en" altLang="zh-CN" sz="1000" dirty="0"/>
              <a:t>=</a:t>
            </a:r>
            <a:r>
              <a:rPr lang="en" altLang="zh-CN" sz="1000" dirty="0">
                <a:solidFill>
                  <a:srgbClr val="067D17"/>
                </a:solidFill>
              </a:rPr>
              <a:t>" "</a:t>
            </a:r>
            <a:r>
              <a:rPr lang="en" altLang="zh-CN" sz="1000" dirty="0"/>
              <a:t>)</a:t>
            </a:r>
            <a:endParaRPr kumimoji="0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  <a:sym typeface="+mn-ea"/>
            </a:endParaRPr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EE3AC4C6-9BF5-1112-225A-997E5541752C}"/>
              </a:ext>
            </a:extLst>
          </p:cNvPr>
          <p:cNvSpPr txBox="1"/>
          <p:nvPr/>
        </p:nvSpPr>
        <p:spPr>
          <a:xfrm>
            <a:off x="4355976" y="843558"/>
            <a:ext cx="3168352" cy="3016210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r>
              <a:rPr lang="en" altLang="zh-CN" sz="1000" dirty="0">
                <a:solidFill>
                  <a:srgbClr val="0033B3"/>
                </a:solidFill>
              </a:rPr>
              <a:t>def </a:t>
            </a:r>
            <a:r>
              <a:rPr lang="en" altLang="zh-CN" sz="1000" dirty="0">
                <a:solidFill>
                  <a:srgbClr val="00627A"/>
                </a:solidFill>
              </a:rPr>
              <a:t>dm03_</a:t>
            </a:r>
            <a:r>
              <a:rPr lang="zh-CN" altLang="en-US" sz="1000" dirty="0">
                <a:solidFill>
                  <a:srgbClr val="00627A"/>
                </a:solidFill>
              </a:rPr>
              <a:t>深度优先遍历</a:t>
            </a:r>
            <a:r>
              <a:rPr lang="en-US" altLang="zh-CN" sz="1000" dirty="0"/>
              <a:t>():</a:t>
            </a:r>
            <a:br>
              <a:rPr lang="en-US" altLang="zh-CN" sz="1000" dirty="0"/>
            </a:br>
            <a:r>
              <a:rPr lang="en-US" altLang="zh-CN" sz="1000" dirty="0"/>
              <a:t>    </a:t>
            </a:r>
            <a:r>
              <a:rPr lang="en" altLang="zh-CN" sz="1000" dirty="0"/>
              <a:t>tree = </a:t>
            </a:r>
            <a:r>
              <a:rPr lang="en" altLang="zh-CN" sz="1000" dirty="0" err="1"/>
              <a:t>BinaryTree</a:t>
            </a:r>
            <a:r>
              <a:rPr lang="en" altLang="zh-CN" sz="1000" dirty="0"/>
              <a:t>()</a:t>
            </a:r>
            <a:br>
              <a:rPr lang="en" altLang="zh-CN" sz="1000" dirty="0"/>
            </a:br>
            <a:r>
              <a:rPr lang="en" altLang="zh-CN" sz="1000" dirty="0"/>
              <a:t>    </a:t>
            </a:r>
            <a:r>
              <a:rPr lang="en" altLang="zh-CN" sz="1000" dirty="0" err="1"/>
              <a:t>tree.add</a:t>
            </a:r>
            <a:r>
              <a:rPr lang="en" altLang="zh-CN" sz="1000" dirty="0"/>
              <a:t>(</a:t>
            </a:r>
            <a:r>
              <a:rPr lang="en" altLang="zh-CN" sz="1000" dirty="0">
                <a:solidFill>
                  <a:srgbClr val="067D17"/>
                </a:solidFill>
              </a:rPr>
              <a:t>"0"</a:t>
            </a:r>
            <a:r>
              <a:rPr lang="en" altLang="zh-CN" sz="1000" dirty="0"/>
              <a:t>)</a:t>
            </a:r>
            <a:br>
              <a:rPr lang="en" altLang="zh-CN" sz="1000" dirty="0"/>
            </a:br>
            <a:r>
              <a:rPr lang="en" altLang="zh-CN" sz="1000" dirty="0"/>
              <a:t>    </a:t>
            </a:r>
            <a:r>
              <a:rPr lang="en" altLang="zh-CN" sz="1000" dirty="0" err="1"/>
              <a:t>tree.add</a:t>
            </a:r>
            <a:r>
              <a:rPr lang="en" altLang="zh-CN" sz="1000" dirty="0"/>
              <a:t>(</a:t>
            </a:r>
            <a:r>
              <a:rPr lang="en" altLang="zh-CN" sz="1000" dirty="0">
                <a:solidFill>
                  <a:srgbClr val="067D17"/>
                </a:solidFill>
              </a:rPr>
              <a:t>"1"</a:t>
            </a:r>
            <a:r>
              <a:rPr lang="en" altLang="zh-CN" sz="1000" dirty="0"/>
              <a:t>)</a:t>
            </a:r>
            <a:br>
              <a:rPr lang="en" altLang="zh-CN" sz="1000" dirty="0"/>
            </a:br>
            <a:r>
              <a:rPr lang="en" altLang="zh-CN" sz="1000" dirty="0"/>
              <a:t>    </a:t>
            </a:r>
            <a:r>
              <a:rPr lang="en" altLang="zh-CN" sz="1000" dirty="0" err="1"/>
              <a:t>tree.add</a:t>
            </a:r>
            <a:r>
              <a:rPr lang="en" altLang="zh-CN" sz="1000" dirty="0"/>
              <a:t>(</a:t>
            </a:r>
            <a:r>
              <a:rPr lang="en" altLang="zh-CN" sz="1000" dirty="0">
                <a:solidFill>
                  <a:srgbClr val="067D17"/>
                </a:solidFill>
              </a:rPr>
              <a:t>"2"</a:t>
            </a:r>
            <a:r>
              <a:rPr lang="en" altLang="zh-CN" sz="1000" dirty="0"/>
              <a:t>)</a:t>
            </a:r>
            <a:br>
              <a:rPr lang="en" altLang="zh-CN" sz="1000" dirty="0"/>
            </a:br>
            <a:r>
              <a:rPr lang="en" altLang="zh-CN" sz="1000" dirty="0"/>
              <a:t>    </a:t>
            </a:r>
            <a:r>
              <a:rPr lang="en" altLang="zh-CN" sz="1000" dirty="0" err="1"/>
              <a:t>tree.add</a:t>
            </a:r>
            <a:r>
              <a:rPr lang="en" altLang="zh-CN" sz="1000" dirty="0"/>
              <a:t>(</a:t>
            </a:r>
            <a:r>
              <a:rPr lang="en" altLang="zh-CN" sz="1000" dirty="0">
                <a:solidFill>
                  <a:srgbClr val="067D17"/>
                </a:solidFill>
              </a:rPr>
              <a:t>"3"</a:t>
            </a:r>
            <a:r>
              <a:rPr lang="en" altLang="zh-CN" sz="1000" dirty="0"/>
              <a:t>)</a:t>
            </a:r>
            <a:br>
              <a:rPr lang="en" altLang="zh-CN" sz="1000" dirty="0"/>
            </a:br>
            <a:r>
              <a:rPr lang="en" altLang="zh-CN" sz="1000" dirty="0"/>
              <a:t>    </a:t>
            </a:r>
            <a:r>
              <a:rPr lang="en" altLang="zh-CN" sz="1000" dirty="0" err="1"/>
              <a:t>tree.add</a:t>
            </a:r>
            <a:r>
              <a:rPr lang="en" altLang="zh-CN" sz="1000" dirty="0"/>
              <a:t>(</a:t>
            </a:r>
            <a:r>
              <a:rPr lang="en" altLang="zh-CN" sz="1000" dirty="0">
                <a:solidFill>
                  <a:srgbClr val="067D17"/>
                </a:solidFill>
              </a:rPr>
              <a:t>"4"</a:t>
            </a:r>
            <a:r>
              <a:rPr lang="en" altLang="zh-CN" sz="1000" dirty="0"/>
              <a:t>)</a:t>
            </a:r>
            <a:br>
              <a:rPr lang="en" altLang="zh-CN" sz="1000" dirty="0"/>
            </a:br>
            <a:r>
              <a:rPr lang="en" altLang="zh-CN" sz="1000" dirty="0"/>
              <a:t>    </a:t>
            </a:r>
            <a:r>
              <a:rPr lang="en" altLang="zh-CN" sz="1000" dirty="0" err="1"/>
              <a:t>tree.add</a:t>
            </a:r>
            <a:r>
              <a:rPr lang="en" altLang="zh-CN" sz="1000" dirty="0"/>
              <a:t>(</a:t>
            </a:r>
            <a:r>
              <a:rPr lang="en" altLang="zh-CN" sz="1000" dirty="0">
                <a:solidFill>
                  <a:srgbClr val="067D17"/>
                </a:solidFill>
              </a:rPr>
              <a:t>"5"</a:t>
            </a:r>
            <a:r>
              <a:rPr lang="en" altLang="zh-CN" sz="1000" dirty="0"/>
              <a:t>)</a:t>
            </a:r>
            <a:br>
              <a:rPr lang="en" altLang="zh-CN" sz="1000" dirty="0"/>
            </a:br>
            <a:r>
              <a:rPr lang="en" altLang="zh-CN" sz="1000" dirty="0"/>
              <a:t>    </a:t>
            </a:r>
            <a:r>
              <a:rPr lang="en" altLang="zh-CN" sz="1000" dirty="0" err="1"/>
              <a:t>tree.add</a:t>
            </a:r>
            <a:r>
              <a:rPr lang="en" altLang="zh-CN" sz="1000" dirty="0"/>
              <a:t>(</a:t>
            </a:r>
            <a:r>
              <a:rPr lang="en" altLang="zh-CN" sz="1000" dirty="0">
                <a:solidFill>
                  <a:srgbClr val="067D17"/>
                </a:solidFill>
              </a:rPr>
              <a:t>"6"</a:t>
            </a:r>
            <a:r>
              <a:rPr lang="en" altLang="zh-CN" sz="1000" dirty="0"/>
              <a:t>)</a:t>
            </a:r>
            <a:br>
              <a:rPr lang="en" altLang="zh-CN" sz="1000" dirty="0"/>
            </a:br>
            <a:r>
              <a:rPr lang="en" altLang="zh-CN" sz="1000" dirty="0"/>
              <a:t>    </a:t>
            </a:r>
            <a:r>
              <a:rPr lang="en" altLang="zh-CN" sz="1000" dirty="0" err="1"/>
              <a:t>tree.add</a:t>
            </a:r>
            <a:r>
              <a:rPr lang="en" altLang="zh-CN" sz="1000" dirty="0"/>
              <a:t>(</a:t>
            </a:r>
            <a:r>
              <a:rPr lang="en" altLang="zh-CN" sz="1000" dirty="0">
                <a:solidFill>
                  <a:srgbClr val="067D17"/>
                </a:solidFill>
              </a:rPr>
              <a:t>"7"</a:t>
            </a:r>
            <a:r>
              <a:rPr lang="en" altLang="zh-CN" sz="1000" dirty="0"/>
              <a:t>)</a:t>
            </a:r>
            <a:br>
              <a:rPr lang="en" altLang="zh-CN" sz="1000" dirty="0"/>
            </a:br>
            <a:r>
              <a:rPr lang="en" altLang="zh-CN" sz="1000" dirty="0"/>
              <a:t>    </a:t>
            </a:r>
            <a:r>
              <a:rPr lang="en" altLang="zh-CN" sz="1000" dirty="0" err="1"/>
              <a:t>tree.add</a:t>
            </a:r>
            <a:r>
              <a:rPr lang="en" altLang="zh-CN" sz="1000" dirty="0"/>
              <a:t>(</a:t>
            </a:r>
            <a:r>
              <a:rPr lang="en" altLang="zh-CN" sz="1000" dirty="0">
                <a:solidFill>
                  <a:srgbClr val="067D17"/>
                </a:solidFill>
              </a:rPr>
              <a:t>"8"</a:t>
            </a:r>
            <a:r>
              <a:rPr lang="en" altLang="zh-CN" sz="1000" dirty="0"/>
              <a:t>)</a:t>
            </a:r>
            <a:br>
              <a:rPr lang="en" altLang="zh-CN" sz="1000" dirty="0"/>
            </a:br>
            <a:r>
              <a:rPr lang="en" altLang="zh-CN" sz="1000" dirty="0"/>
              <a:t>    </a:t>
            </a:r>
            <a:r>
              <a:rPr lang="en" altLang="zh-CN" sz="1000" dirty="0" err="1"/>
              <a:t>tree.add</a:t>
            </a:r>
            <a:r>
              <a:rPr lang="en" altLang="zh-CN" sz="1000" dirty="0"/>
              <a:t>(</a:t>
            </a:r>
            <a:r>
              <a:rPr lang="en" altLang="zh-CN" sz="1000" dirty="0">
                <a:solidFill>
                  <a:srgbClr val="067D17"/>
                </a:solidFill>
              </a:rPr>
              <a:t>"9"</a:t>
            </a:r>
            <a:r>
              <a:rPr lang="en" altLang="zh-CN" sz="1000" dirty="0"/>
              <a:t>)</a:t>
            </a:r>
            <a:br>
              <a:rPr lang="en" altLang="zh-CN" sz="1000" dirty="0"/>
            </a:br>
            <a:br>
              <a:rPr lang="en" altLang="zh-CN" sz="1000" dirty="0"/>
            </a:br>
            <a:r>
              <a:rPr lang="en" altLang="zh-CN" sz="1000" dirty="0"/>
              <a:t>    </a:t>
            </a:r>
            <a:r>
              <a:rPr lang="en" altLang="zh-CN" sz="1000" i="1" dirty="0">
                <a:solidFill>
                  <a:srgbClr val="8C8C8C"/>
                </a:solidFill>
              </a:rPr>
              <a:t># </a:t>
            </a:r>
            <a:r>
              <a:rPr lang="zh-CN" altLang="en-US" sz="1000" i="1" dirty="0">
                <a:solidFill>
                  <a:srgbClr val="8C8C8C"/>
                </a:solidFill>
              </a:rPr>
              <a:t>先序遍历 中序遍历 后序遍历</a:t>
            </a:r>
            <a:br>
              <a:rPr lang="zh-CN" altLang="en-US" sz="1000" i="1" dirty="0">
                <a:solidFill>
                  <a:srgbClr val="8C8C8C"/>
                </a:solidFill>
              </a:rPr>
            </a:br>
            <a:r>
              <a:rPr lang="zh-CN" altLang="en-US" sz="1000" i="1" dirty="0">
                <a:solidFill>
                  <a:srgbClr val="8C8C8C"/>
                </a:solidFill>
              </a:rPr>
              <a:t>    </a:t>
            </a:r>
            <a:r>
              <a:rPr lang="en" altLang="zh-CN" sz="1000" dirty="0" err="1"/>
              <a:t>tree.preorder_travel</a:t>
            </a:r>
            <a:r>
              <a:rPr lang="en" altLang="zh-CN" sz="1000" dirty="0"/>
              <a:t>(</a:t>
            </a:r>
            <a:r>
              <a:rPr lang="en" altLang="zh-CN" sz="1000" dirty="0" err="1"/>
              <a:t>tree.root</a:t>
            </a:r>
            <a:r>
              <a:rPr lang="en" altLang="zh-CN" sz="1000" dirty="0"/>
              <a:t>)</a:t>
            </a:r>
            <a:br>
              <a:rPr lang="en" altLang="zh-CN" sz="1000" dirty="0"/>
            </a:br>
            <a:r>
              <a:rPr lang="en" altLang="zh-CN" sz="1000" dirty="0"/>
              <a:t>    </a:t>
            </a:r>
            <a:r>
              <a:rPr lang="en" altLang="zh-CN" sz="1000" dirty="0">
                <a:solidFill>
                  <a:srgbClr val="000080"/>
                </a:solidFill>
              </a:rPr>
              <a:t>print</a:t>
            </a:r>
            <a:r>
              <a:rPr lang="en" altLang="zh-CN" sz="1000" dirty="0"/>
              <a:t>()</a:t>
            </a:r>
            <a:br>
              <a:rPr lang="en" altLang="zh-CN" sz="1000" dirty="0"/>
            </a:br>
            <a:r>
              <a:rPr lang="en" altLang="zh-CN" sz="1000" dirty="0"/>
              <a:t>    </a:t>
            </a:r>
            <a:r>
              <a:rPr lang="en" altLang="zh-CN" sz="1000" dirty="0" err="1"/>
              <a:t>tree.inorder_travel</a:t>
            </a:r>
            <a:r>
              <a:rPr lang="en" altLang="zh-CN" sz="1000" dirty="0"/>
              <a:t>(</a:t>
            </a:r>
            <a:r>
              <a:rPr lang="en" altLang="zh-CN" sz="1000" dirty="0" err="1"/>
              <a:t>tree.root</a:t>
            </a:r>
            <a:r>
              <a:rPr lang="en" altLang="zh-CN" sz="1000" dirty="0"/>
              <a:t>)</a:t>
            </a:r>
            <a:br>
              <a:rPr lang="en" altLang="zh-CN" sz="1000" dirty="0"/>
            </a:br>
            <a:r>
              <a:rPr lang="en" altLang="zh-CN" sz="1000" dirty="0"/>
              <a:t>    </a:t>
            </a:r>
            <a:r>
              <a:rPr lang="en" altLang="zh-CN" sz="1000" dirty="0">
                <a:solidFill>
                  <a:srgbClr val="000080"/>
                </a:solidFill>
              </a:rPr>
              <a:t>print</a:t>
            </a:r>
            <a:r>
              <a:rPr lang="en" altLang="zh-CN" sz="1000" dirty="0"/>
              <a:t>()</a:t>
            </a:r>
            <a:br>
              <a:rPr lang="en" altLang="zh-CN" sz="1000" dirty="0"/>
            </a:br>
            <a:r>
              <a:rPr lang="en" altLang="zh-CN" sz="1000" dirty="0"/>
              <a:t>    </a:t>
            </a:r>
            <a:r>
              <a:rPr lang="en" altLang="zh-CN" sz="1000" dirty="0" err="1"/>
              <a:t>tree.postorder_travel</a:t>
            </a:r>
            <a:r>
              <a:rPr lang="en" altLang="zh-CN" sz="1000" dirty="0"/>
              <a:t>(</a:t>
            </a:r>
            <a:r>
              <a:rPr lang="en" altLang="zh-CN" sz="1000" dirty="0" err="1"/>
              <a:t>tree.root</a:t>
            </a:r>
            <a:r>
              <a:rPr lang="en" altLang="zh-CN" sz="10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680675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755576" y="-1028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zh-CN" altLang="en-US" sz="2400" b="1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树</a:t>
            </a:r>
            <a:endParaRPr lang="en-US" altLang="zh-CN" sz="2400" b="1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49CBC90-A5CC-524F-8690-D44C5C31EED8}"/>
              </a:ext>
            </a:extLst>
          </p:cNvPr>
          <p:cNvSpPr txBox="1"/>
          <p:nvPr/>
        </p:nvSpPr>
        <p:spPr>
          <a:xfrm>
            <a:off x="762026" y="799345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b="1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什么树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AA8B17A-622E-4340-84A0-22EF4AB94529}"/>
              </a:ext>
            </a:extLst>
          </p:cNvPr>
          <p:cNvSpPr txBox="1"/>
          <p:nvPr/>
        </p:nvSpPr>
        <p:spPr>
          <a:xfrm>
            <a:off x="766145" y="3075806"/>
            <a:ext cx="777041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 dirty="0">
                <a:solidFill>
                  <a:srgbClr val="FF000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树</a:t>
            </a:r>
            <a:r>
              <a:rPr lang="zh-CN" altLang="en-US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（英语：</a:t>
            </a:r>
            <a:r>
              <a:rPr lang="en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tree</a:t>
            </a:r>
            <a:r>
              <a:rPr lang="zh-CN" altLang="e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）</a:t>
            </a:r>
            <a:r>
              <a:rPr lang="zh-CN" altLang="en-US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就是一种</a:t>
            </a:r>
            <a:r>
              <a:rPr lang="zh-CN" altLang="en-US" sz="1200" dirty="0">
                <a:solidFill>
                  <a:srgbClr val="FF000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非线性结构</a:t>
            </a:r>
            <a:endParaRPr lang="en-US" altLang="zh-CN" sz="1200" dirty="0">
              <a:solidFill>
                <a:srgbClr val="FF0000"/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altLang="zh-CN" sz="1200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它是用来模拟具有</a:t>
            </a:r>
            <a:r>
              <a:rPr lang="zh-CN" altLang="en-US" sz="1200" dirty="0">
                <a:solidFill>
                  <a:srgbClr val="FF000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树状结构</a:t>
            </a:r>
            <a:r>
              <a:rPr lang="zh-CN" altLang="en-US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性质的数据集合</a:t>
            </a:r>
            <a:r>
              <a:rPr lang="en-US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.</a:t>
            </a:r>
            <a:r>
              <a:rPr lang="zh-CN" altLang="en-US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它是由</a:t>
            </a:r>
            <a:r>
              <a:rPr lang="en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n</a:t>
            </a:r>
            <a:r>
              <a:rPr lang="zh-CN" altLang="e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（</a:t>
            </a:r>
            <a:r>
              <a:rPr lang="en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n&gt;=1</a:t>
            </a:r>
            <a:r>
              <a:rPr lang="zh-CN" altLang="e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）</a:t>
            </a:r>
            <a:r>
              <a:rPr lang="zh-CN" altLang="en-US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个有限节点组成一个具有层次关系的集合。把它叫做“树”是因为它看起来像一棵倒挂的树，也就是说它是根朝上，而叶朝下的</a:t>
            </a:r>
            <a:r>
              <a:rPr lang="en-US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.</a:t>
            </a:r>
            <a:r>
              <a:rPr lang="zh-CN" altLang="en-US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它具有以下的特点：</a:t>
            </a:r>
            <a:endParaRPr lang="en-US" altLang="zh-CN" sz="1200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kumimoji="1" lang="en-US" altLang="zh-CN" sz="1200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r>
              <a:rPr lang="zh-CN" altLang="en-US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①每个节点有零个或多个子节点</a:t>
            </a:r>
          </a:p>
          <a:p>
            <a:r>
              <a:rPr lang="zh-CN" altLang="en-US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②没有父节点的节点称为根节点</a:t>
            </a:r>
          </a:p>
          <a:p>
            <a:r>
              <a:rPr lang="zh-CN" altLang="en-US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③每一个非根节点有且只有一个父节点</a:t>
            </a:r>
          </a:p>
          <a:p>
            <a:r>
              <a:rPr lang="zh-CN" altLang="en-US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④除了根节点外，每个子节点可以分为多个不相交的子树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kumimoji="1" lang="zh-CN" altLang="en-US" sz="1200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B156AAE-D2D2-ED4C-8E55-DEB9243730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229769"/>
            <a:ext cx="3794450" cy="1774029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3" name="直线箭头连接符 12">
            <a:extLst>
              <a:ext uri="{FF2B5EF4-FFF2-40B4-BE49-F238E27FC236}">
                <a16:creationId xmlns:a16="http://schemas.microsoft.com/office/drawing/2014/main" id="{56718F1C-B4A9-0D4E-9082-BB7F676982BD}"/>
              </a:ext>
            </a:extLst>
          </p:cNvPr>
          <p:cNvCxnSpPr/>
          <p:nvPr/>
        </p:nvCxnSpPr>
        <p:spPr>
          <a:xfrm flipH="1">
            <a:off x="4499992" y="2859782"/>
            <a:ext cx="122413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04C185DA-6B9A-314E-9FEF-DFB73641E4F0}"/>
              </a:ext>
            </a:extLst>
          </p:cNvPr>
          <p:cNvSpPr txBox="1"/>
          <p:nvPr/>
        </p:nvSpPr>
        <p:spPr>
          <a:xfrm>
            <a:off x="5692189" y="2726799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dirty="0">
                <a:solidFill>
                  <a:srgbClr val="FF000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叶子节点</a:t>
            </a:r>
          </a:p>
        </p:txBody>
      </p:sp>
      <p:cxnSp>
        <p:nvCxnSpPr>
          <p:cNvPr id="16" name="直线箭头连接符 15">
            <a:extLst>
              <a:ext uri="{FF2B5EF4-FFF2-40B4-BE49-F238E27FC236}">
                <a16:creationId xmlns:a16="http://schemas.microsoft.com/office/drawing/2014/main" id="{037C1B00-2E81-BB46-83D1-38FC4F58F5F3}"/>
              </a:ext>
            </a:extLst>
          </p:cNvPr>
          <p:cNvCxnSpPr/>
          <p:nvPr/>
        </p:nvCxnSpPr>
        <p:spPr>
          <a:xfrm flipH="1">
            <a:off x="3059832" y="1419622"/>
            <a:ext cx="122413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60E664E6-9A61-A343-A500-7622F0F443D8}"/>
              </a:ext>
            </a:extLst>
          </p:cNvPr>
          <p:cNvSpPr txBox="1"/>
          <p:nvPr/>
        </p:nvSpPr>
        <p:spPr>
          <a:xfrm>
            <a:off x="4283968" y="1281122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dirty="0">
                <a:solidFill>
                  <a:srgbClr val="FF000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根节点</a:t>
            </a:r>
          </a:p>
        </p:txBody>
      </p:sp>
      <p:cxnSp>
        <p:nvCxnSpPr>
          <p:cNvPr id="18" name="直线箭头连接符 17">
            <a:extLst>
              <a:ext uri="{FF2B5EF4-FFF2-40B4-BE49-F238E27FC236}">
                <a16:creationId xmlns:a16="http://schemas.microsoft.com/office/drawing/2014/main" id="{D1AC3A0F-3C8B-EA49-96DF-6CA25A652950}"/>
              </a:ext>
            </a:extLst>
          </p:cNvPr>
          <p:cNvCxnSpPr/>
          <p:nvPr/>
        </p:nvCxnSpPr>
        <p:spPr>
          <a:xfrm flipH="1">
            <a:off x="4166095" y="2211710"/>
            <a:ext cx="122413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36126575-8FEA-4442-A706-08FAB99A22BE}"/>
              </a:ext>
            </a:extLst>
          </p:cNvPr>
          <p:cNvSpPr txBox="1"/>
          <p:nvPr/>
        </p:nvSpPr>
        <p:spPr>
          <a:xfrm>
            <a:off x="5369023" y="2073210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dirty="0">
                <a:solidFill>
                  <a:srgbClr val="FF000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父节点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57F358BB-41FC-4B46-A670-5499A2D406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2235" y="1126900"/>
            <a:ext cx="2286507" cy="182585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4200807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DD1C6595-999A-1543-80D7-CDA611562E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8650" y="-19050"/>
            <a:ext cx="3943350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>
              <a:defRPr/>
            </a:pPr>
            <a:r>
              <a:rPr lang="zh-CN" altLang="en-US" sz="2400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总结</a:t>
            </a:r>
            <a:endParaRPr lang="zh-TW" altLang="zh-CN" sz="2400" b="1" kern="0" dirty="0">
              <a:solidFill>
                <a:schemeClr val="tx1">
                  <a:lumMod val="65000"/>
                  <a:lumOff val="3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BA841CB3-CFC2-954A-8467-E220136B773D}"/>
              </a:ext>
            </a:extLst>
          </p:cNvPr>
          <p:cNvSpPr/>
          <p:nvPr/>
        </p:nvSpPr>
        <p:spPr>
          <a:xfrm rot="2700000">
            <a:off x="1363663" y="1519238"/>
            <a:ext cx="1544637" cy="1544637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B3BD66B-B645-0A4A-84B2-3AEA194A3384}"/>
              </a:ext>
            </a:extLst>
          </p:cNvPr>
          <p:cNvSpPr/>
          <p:nvPr/>
        </p:nvSpPr>
        <p:spPr>
          <a:xfrm rot="2700000">
            <a:off x="1147763" y="1511300"/>
            <a:ext cx="1544638" cy="154463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5" name="标题占位符 1">
            <a:extLst>
              <a:ext uri="{FF2B5EF4-FFF2-40B4-BE49-F238E27FC236}">
                <a16:creationId xmlns:a16="http://schemas.microsoft.com/office/drawing/2014/main" id="{34AAA216-D336-E14B-81A1-9876E4765A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225" y="1924050"/>
            <a:ext cx="3829050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 algn="ctr">
              <a:defRPr/>
            </a:pPr>
            <a:r>
              <a:rPr lang="zh-CN" altLang="en-US" sz="3600" kern="0" dirty="0">
                <a:solidFill>
                  <a:schemeClr val="bg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总结</a:t>
            </a:r>
            <a:endParaRPr lang="zh-TW" altLang="zh-CN" sz="3600" kern="0" dirty="0">
              <a:solidFill>
                <a:schemeClr val="bg1"/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3334942-E0E2-F94A-A800-1642C20D84B4}"/>
              </a:ext>
            </a:extLst>
          </p:cNvPr>
          <p:cNvSpPr txBox="1"/>
          <p:nvPr/>
        </p:nvSpPr>
        <p:spPr>
          <a:xfrm>
            <a:off x="4139952" y="1924050"/>
            <a:ext cx="14334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先序遍历</a:t>
            </a:r>
            <a:r>
              <a:rPr kumimoji="1" lang="en-US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:</a:t>
            </a:r>
            <a:r>
              <a:rPr kumimoji="1" lang="zh-CN" altLang="en-US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kumimoji="1" lang="zh-CN" altLang="en-US" sz="1200" dirty="0">
                <a:solidFill>
                  <a:srgbClr val="FF000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根 左 右</a:t>
            </a:r>
            <a:endParaRPr kumimoji="1" lang="en-US" altLang="zh-CN" sz="1200" dirty="0">
              <a:solidFill>
                <a:srgbClr val="FF0000"/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中序遍历</a:t>
            </a:r>
            <a:r>
              <a:rPr kumimoji="1" lang="en-US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:</a:t>
            </a:r>
            <a:r>
              <a:rPr kumimoji="1" lang="zh-CN" altLang="en-US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kumimoji="1" lang="zh-CN" altLang="en-US" sz="1200" dirty="0">
                <a:solidFill>
                  <a:srgbClr val="FF000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左 根 右</a:t>
            </a:r>
            <a:endParaRPr kumimoji="1" lang="en-US" altLang="zh-CN" sz="1200" dirty="0">
              <a:solidFill>
                <a:srgbClr val="FF0000"/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后序遍历</a:t>
            </a:r>
            <a:r>
              <a:rPr kumimoji="1" lang="en-US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:</a:t>
            </a:r>
            <a:r>
              <a:rPr kumimoji="1" lang="zh-CN" altLang="en-US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kumimoji="1" lang="zh-CN" altLang="en-US" sz="1200" dirty="0">
                <a:solidFill>
                  <a:srgbClr val="FF000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左 右 根</a:t>
            </a:r>
          </a:p>
        </p:txBody>
      </p:sp>
    </p:spTree>
    <p:extLst>
      <p:ext uri="{BB962C8B-B14F-4D97-AF65-F5344CB8AC3E}">
        <p14:creationId xmlns:p14="http://schemas.microsoft.com/office/powerpoint/2010/main" val="139733673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MH_Others_1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958975" y="1917700"/>
            <a:ext cx="644525" cy="264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lIns="68580" tIns="34290" rIns="68580" bIns="34290"/>
          <a:lstStyle>
            <a:lvl1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eaLnBrk="1" hangingPunct="1">
              <a:buFont typeface="Arial" charset="0"/>
              <a:buNone/>
            </a:pPr>
            <a:r>
              <a:rPr lang="en-US" altLang="zh-CN" sz="3600">
                <a:solidFill>
                  <a:srgbClr val="FF000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Contents</a:t>
            </a:r>
          </a:p>
        </p:txBody>
      </p:sp>
      <p:sp>
        <p:nvSpPr>
          <p:cNvPr id="7" name="MH_Others_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698625" y="915988"/>
            <a:ext cx="936625" cy="93503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0">
            <a:solidFill>
              <a:srgbClr val="FFFFFF">
                <a:alpha val="49000"/>
              </a:srgbClr>
            </a:solidFill>
          </a:ln>
        </p:spPr>
        <p:txBody>
          <a:bodyPr lIns="68580" tIns="34290" rIns="68580" bIns="135000"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ts val="7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zh-CN" altLang="en-US" sz="4400" b="1" dirty="0">
                <a:solidFill>
                  <a:srgbClr val="FFFFFF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目</a:t>
            </a:r>
          </a:p>
        </p:txBody>
      </p:sp>
      <p:sp>
        <p:nvSpPr>
          <p:cNvPr id="8" name="MH_Others_3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331640" y="1759696"/>
            <a:ext cx="734366" cy="734366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zh-CN" altLang="en-US" sz="4400" b="1" dirty="0">
                <a:ln w="3175">
                  <a:solidFill>
                    <a:srgbClr val="FFFFFF"/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录</a:t>
            </a:r>
          </a:p>
        </p:txBody>
      </p:sp>
      <p:sp>
        <p:nvSpPr>
          <p:cNvPr id="8196" name="TextBox 9"/>
          <p:cNvSpPr txBox="1">
            <a:spLocks noChangeArrowheads="1"/>
          </p:cNvSpPr>
          <p:nvPr/>
        </p:nvSpPr>
        <p:spPr bwMode="auto">
          <a:xfrm>
            <a:off x="3851920" y="756855"/>
            <a:ext cx="4319588" cy="3474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71450" indent="-17145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marL="285750" marR="0" lvl="0" indent="-28575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u"/>
              <a:tabLst/>
              <a:defRPr/>
            </a:pPr>
            <a:r>
              <a:rPr lang="zh-CN" altLang="en-US" sz="14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树的概念</a:t>
            </a:r>
            <a:endParaRPr lang="en-US" altLang="zh-CN" sz="1400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285750" marR="0" lvl="0" indent="-28575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u"/>
              <a:tabLst/>
              <a:defRPr/>
            </a:pPr>
            <a:r>
              <a:rPr lang="zh-CN" altLang="en-US" sz="14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树的种类及存储</a:t>
            </a:r>
            <a:endParaRPr lang="en-US" altLang="zh-CN" sz="1400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285750" marR="0" lvl="0" indent="-28575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u"/>
              <a:tabLst/>
              <a:defRPr/>
            </a:pPr>
            <a:r>
              <a:rPr lang="zh-CN" altLang="en-US" sz="14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树的应用场景</a:t>
            </a:r>
            <a:r>
              <a:rPr lang="en-US" altLang="zh-CN" sz="14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_</a:t>
            </a:r>
            <a:r>
              <a:rPr lang="zh-CN" altLang="en-US" sz="14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数据库索引</a:t>
            </a:r>
            <a:endParaRPr lang="en-US" altLang="zh-CN" sz="1400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285750" marR="0" lvl="0" indent="-28575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u"/>
              <a:tabLst/>
              <a:defRPr/>
            </a:pPr>
            <a:r>
              <a:rPr lang="zh-CN" altLang="en-US" sz="14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二叉树的概念和性质</a:t>
            </a:r>
            <a:endParaRPr lang="en-US" altLang="zh-CN" sz="1400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285750" marR="0" lvl="0" indent="-28575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u"/>
              <a:tabLst/>
              <a:defRPr/>
            </a:pPr>
            <a:r>
              <a:rPr lang="zh-CN" altLang="en-US" sz="14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二叉树的广度优先遍历</a:t>
            </a:r>
            <a:endParaRPr lang="en-US" altLang="zh-CN" sz="1400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285750" marR="0" lvl="0" indent="-28575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u"/>
              <a:tabLst/>
              <a:defRPr/>
            </a:pPr>
            <a:r>
              <a:rPr lang="zh-CN" altLang="en-US" sz="14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二叉树的广度优先遍历实现</a:t>
            </a:r>
            <a:endParaRPr lang="en-US" altLang="zh-CN" sz="1400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285750" marR="0" lvl="0" indent="-28575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u"/>
              <a:tabLst/>
              <a:defRPr/>
            </a:pPr>
            <a:r>
              <a:rPr lang="zh-CN" altLang="en-US" sz="14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二叉树的三种深度优先遍历</a:t>
            </a:r>
            <a:endParaRPr lang="en-US" altLang="zh-CN" sz="1400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285750" marR="0" lvl="0" indent="-28575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u"/>
              <a:tabLst/>
              <a:defRPr/>
            </a:pPr>
            <a:r>
              <a:rPr lang="zh-CN" altLang="en-US" sz="1400" dirty="0">
                <a:solidFill>
                  <a:srgbClr val="FF000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二叉树由遍历结果反推二叉树的结构</a:t>
            </a:r>
            <a:endParaRPr lang="en-US" altLang="zh-CN" sz="1400" dirty="0">
              <a:solidFill>
                <a:srgbClr val="FF0000"/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0273979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>
            <a:extLst>
              <a:ext uri="{FF2B5EF4-FFF2-40B4-BE49-F238E27FC236}">
                <a16:creationId xmlns:a16="http://schemas.microsoft.com/office/drawing/2014/main" id="{ECA5DB85-4D1B-F94E-AE38-EC001B4AB1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2988" y="1924050"/>
            <a:ext cx="1720850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zh-CN" altLang="en-US" sz="3200" b="1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目标</a:t>
            </a:r>
            <a:endParaRPr lang="zh-TW" altLang="zh-CN" sz="3200" b="1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4379A152-73CE-0C4D-A65E-21005E5A9657}"/>
              </a:ext>
            </a:extLst>
          </p:cNvPr>
          <p:cNvCxnSpPr/>
          <p:nvPr/>
        </p:nvCxnSpPr>
        <p:spPr>
          <a:xfrm>
            <a:off x="3348038" y="1384300"/>
            <a:ext cx="0" cy="2447925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椭圆 3">
            <a:extLst>
              <a:ext uri="{FF2B5EF4-FFF2-40B4-BE49-F238E27FC236}">
                <a16:creationId xmlns:a16="http://schemas.microsoft.com/office/drawing/2014/main" id="{9B796E08-29D5-3E45-AE6E-09295A5E0AAA}"/>
              </a:ext>
            </a:extLst>
          </p:cNvPr>
          <p:cNvSpPr/>
          <p:nvPr/>
        </p:nvSpPr>
        <p:spPr>
          <a:xfrm>
            <a:off x="3311525" y="1347788"/>
            <a:ext cx="73025" cy="7143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37F08FF3-A491-9841-8E3E-55FCE5A6AFA8}"/>
              </a:ext>
            </a:extLst>
          </p:cNvPr>
          <p:cNvSpPr/>
          <p:nvPr/>
        </p:nvSpPr>
        <p:spPr>
          <a:xfrm>
            <a:off x="3311525" y="3832225"/>
            <a:ext cx="73025" cy="7143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6" name="标题占位符 1">
            <a:extLst>
              <a:ext uri="{FF2B5EF4-FFF2-40B4-BE49-F238E27FC236}">
                <a16:creationId xmlns:a16="http://schemas.microsoft.com/office/drawing/2014/main" id="{A61C9820-4E47-E048-BEA5-E766D7E653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8888" y="2573338"/>
            <a:ext cx="2116137" cy="51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>
              <a:defRPr/>
            </a:pPr>
            <a:r>
              <a:rPr lang="en-US" altLang="zh-CN" sz="2400" b="1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TARGET</a:t>
            </a:r>
            <a:endParaRPr lang="zh-TW" altLang="zh-CN" sz="2400" b="1" kern="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41F0566F-C64E-D14B-B78A-20E6536C3895}"/>
              </a:ext>
            </a:extLst>
          </p:cNvPr>
          <p:cNvSpPr/>
          <p:nvPr/>
        </p:nvSpPr>
        <p:spPr>
          <a:xfrm>
            <a:off x="3959225" y="2066564"/>
            <a:ext cx="3943708" cy="56278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  <a:buFont typeface="Wingdings" charset="2"/>
              <a:buChar char="u"/>
            </a:pPr>
            <a:r>
              <a:rPr lang="zh-CN" altLang="en-US" dirty="0">
                <a:latin typeface="微软雅黑" charset="-122"/>
                <a:ea typeface="微软雅黑" charset="-122"/>
              </a:rPr>
              <a:t> 知道如何根据遍历结果反推二叉树</a:t>
            </a:r>
            <a:endParaRPr lang="en-US" altLang="zh-CN" dirty="0">
              <a:latin typeface="微软雅黑" charset="-122"/>
              <a:ea typeface="微软雅黑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946122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755576" y="-1028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>
              <a:lnSpc>
                <a:spcPct val="90000"/>
              </a:lnSpc>
            </a:pPr>
            <a:endParaRPr lang="en-US" altLang="zh-CN" sz="2400" b="1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>
              <a:lnSpc>
                <a:spcPct val="90000"/>
              </a:lnSpc>
            </a:pPr>
            <a:r>
              <a:rPr lang="zh-CN" altLang="en-US" sz="2400" b="1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二叉树由遍历结果反推二叉树的结构</a:t>
            </a:r>
            <a:endParaRPr lang="en-US" altLang="zh-CN" sz="2400" b="1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>
              <a:lnSpc>
                <a:spcPct val="90000"/>
              </a:lnSpc>
            </a:pPr>
            <a:endParaRPr lang="en-US" altLang="zh-CN" sz="2400" b="1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8604C059-3EC2-5A41-8107-D1F68E7F98E3}"/>
              </a:ext>
            </a:extLst>
          </p:cNvPr>
          <p:cNvSpPr txBox="1"/>
          <p:nvPr/>
        </p:nvSpPr>
        <p:spPr>
          <a:xfrm>
            <a:off x="755576" y="1203598"/>
            <a:ext cx="460414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kumimoji="1" lang="en-US" altLang="zh-CN" sz="1200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先序遍历</a:t>
            </a:r>
            <a:r>
              <a:rPr kumimoji="1" lang="en-US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:</a:t>
            </a:r>
            <a:r>
              <a:rPr kumimoji="1" lang="zh-CN" altLang="en-US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kumimoji="1" lang="en-US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0</a:t>
            </a:r>
            <a:r>
              <a:rPr kumimoji="1" lang="zh-CN" altLang="en-US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kumimoji="1" lang="en-US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1</a:t>
            </a:r>
            <a:r>
              <a:rPr kumimoji="1" lang="zh-CN" altLang="en-US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kumimoji="1" lang="en-US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3</a:t>
            </a:r>
            <a:r>
              <a:rPr kumimoji="1" lang="zh-CN" altLang="en-US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kumimoji="1" lang="en-US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7</a:t>
            </a:r>
            <a:r>
              <a:rPr kumimoji="1" lang="zh-CN" altLang="en-US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kumimoji="1" lang="en-US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8</a:t>
            </a:r>
            <a:r>
              <a:rPr kumimoji="1" lang="zh-CN" altLang="en-US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kumimoji="1" lang="en-US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4</a:t>
            </a:r>
            <a:r>
              <a:rPr kumimoji="1" lang="zh-CN" altLang="en-US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kumimoji="1" lang="en-US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9</a:t>
            </a:r>
            <a:r>
              <a:rPr kumimoji="1" lang="zh-CN" altLang="en-US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kumimoji="1" lang="en-US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2</a:t>
            </a:r>
            <a:r>
              <a:rPr kumimoji="1" lang="zh-CN" altLang="en-US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kumimoji="1" lang="en-US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5</a:t>
            </a:r>
            <a:r>
              <a:rPr kumimoji="1" lang="zh-CN" altLang="en-US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kumimoji="1" lang="en-US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6:</a:t>
            </a:r>
            <a:r>
              <a:rPr kumimoji="1" lang="zh-CN" altLang="en-US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kumimoji="1" lang="zh-CN" altLang="en-US" sz="1200" dirty="0">
                <a:solidFill>
                  <a:srgbClr val="FF000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根 左 右</a:t>
            </a:r>
            <a:endParaRPr kumimoji="1" lang="en-US" altLang="zh-CN" sz="1200" dirty="0">
              <a:solidFill>
                <a:srgbClr val="FF0000"/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中序遍历</a:t>
            </a:r>
            <a:r>
              <a:rPr kumimoji="1" lang="en-US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:</a:t>
            </a:r>
            <a:r>
              <a:rPr kumimoji="1" lang="zh-CN" altLang="en-US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kumimoji="1" lang="en-US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7</a:t>
            </a:r>
            <a:r>
              <a:rPr kumimoji="1" lang="zh-CN" altLang="en-US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kumimoji="1" lang="en-US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3</a:t>
            </a:r>
            <a:r>
              <a:rPr kumimoji="1" lang="zh-CN" altLang="en-US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kumimoji="1" lang="en-US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8</a:t>
            </a:r>
            <a:r>
              <a:rPr kumimoji="1" lang="zh-CN" altLang="en-US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kumimoji="1" lang="en-US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1</a:t>
            </a:r>
            <a:r>
              <a:rPr kumimoji="1" lang="zh-CN" altLang="en-US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kumimoji="1" lang="en-US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9</a:t>
            </a:r>
            <a:r>
              <a:rPr kumimoji="1" lang="zh-CN" altLang="en-US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kumimoji="1" lang="en-US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4</a:t>
            </a:r>
            <a:r>
              <a:rPr kumimoji="1" lang="zh-CN" altLang="en-US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kumimoji="1" lang="en-US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0</a:t>
            </a:r>
            <a:r>
              <a:rPr kumimoji="1" lang="zh-CN" altLang="en-US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kumimoji="1" lang="en-US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5</a:t>
            </a:r>
            <a:r>
              <a:rPr kumimoji="1" lang="zh-CN" altLang="en-US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kumimoji="1" lang="en-US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2</a:t>
            </a:r>
            <a:r>
              <a:rPr kumimoji="1" lang="zh-CN" altLang="en-US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kumimoji="1" lang="en-US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6:</a:t>
            </a:r>
            <a:r>
              <a:rPr kumimoji="1" lang="zh-CN" altLang="en-US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kumimoji="1" lang="zh-CN" altLang="en-US" sz="1200" dirty="0">
                <a:solidFill>
                  <a:srgbClr val="FF000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左 根 右</a:t>
            </a:r>
            <a:endParaRPr kumimoji="1" lang="en-US" altLang="zh-CN" sz="1200" dirty="0">
              <a:solidFill>
                <a:srgbClr val="FF0000"/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后序遍历</a:t>
            </a:r>
            <a:r>
              <a:rPr kumimoji="1" lang="en-US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:</a:t>
            </a:r>
            <a:r>
              <a:rPr kumimoji="1" lang="zh-CN" altLang="en-US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kumimoji="1" lang="en-US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7</a:t>
            </a:r>
            <a:r>
              <a:rPr kumimoji="1" lang="zh-CN" altLang="en-US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kumimoji="1" lang="en-US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8</a:t>
            </a:r>
            <a:r>
              <a:rPr kumimoji="1" lang="zh-CN" altLang="en-US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kumimoji="1" lang="en-US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3</a:t>
            </a:r>
            <a:r>
              <a:rPr kumimoji="1" lang="zh-CN" altLang="en-US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kumimoji="1" lang="en-US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9</a:t>
            </a:r>
            <a:r>
              <a:rPr kumimoji="1" lang="zh-CN" altLang="en-US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kumimoji="1" lang="en-US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4</a:t>
            </a:r>
            <a:r>
              <a:rPr kumimoji="1" lang="zh-CN" altLang="en-US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kumimoji="1" lang="en-US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1</a:t>
            </a:r>
            <a:r>
              <a:rPr kumimoji="1" lang="zh-CN" altLang="en-US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kumimoji="1" lang="en-US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5</a:t>
            </a:r>
            <a:r>
              <a:rPr kumimoji="1" lang="zh-CN" altLang="en-US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kumimoji="1" lang="en-US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6</a:t>
            </a:r>
            <a:r>
              <a:rPr kumimoji="1" lang="zh-CN" altLang="en-US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kumimoji="1" lang="en-US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2</a:t>
            </a:r>
            <a:r>
              <a:rPr kumimoji="1" lang="zh-CN" altLang="en-US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kumimoji="1" lang="en-US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0:</a:t>
            </a:r>
            <a:r>
              <a:rPr kumimoji="1" lang="zh-CN" altLang="en-US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kumimoji="1" lang="zh-CN" altLang="en-US" sz="1200" dirty="0">
                <a:solidFill>
                  <a:srgbClr val="FF000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左 右 根</a:t>
            </a:r>
            <a:endParaRPr kumimoji="1" lang="en-US" altLang="zh-CN" sz="1200" dirty="0">
              <a:solidFill>
                <a:srgbClr val="FF0000"/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kumimoji="1" lang="en-US" altLang="zh-CN" sz="1200" dirty="0">
              <a:solidFill>
                <a:srgbClr val="FF0000"/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kumimoji="1" lang="en-US" altLang="zh-CN" sz="1200" dirty="0">
              <a:solidFill>
                <a:srgbClr val="FF0000"/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kumimoji="1" lang="en-US" altLang="zh-CN" sz="1200" dirty="0">
              <a:solidFill>
                <a:srgbClr val="FF0000"/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知道</a:t>
            </a:r>
            <a:r>
              <a:rPr kumimoji="1" lang="zh-CN" altLang="en-US" sz="1200" dirty="0">
                <a:solidFill>
                  <a:srgbClr val="FF000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中序遍历 </a:t>
            </a:r>
            <a:r>
              <a:rPr kumimoji="1" lang="zh-CN" altLang="en-US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和</a:t>
            </a:r>
            <a:r>
              <a:rPr kumimoji="1" lang="zh-CN" altLang="en-US" sz="1200" dirty="0">
                <a:solidFill>
                  <a:srgbClr val="FF000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先序遍历 </a:t>
            </a:r>
            <a:r>
              <a:rPr kumimoji="1" lang="zh-CN" altLang="en-US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或者</a:t>
            </a:r>
            <a:r>
              <a:rPr kumimoji="1" lang="zh-CN" altLang="en-US" sz="1200" dirty="0">
                <a:solidFill>
                  <a:srgbClr val="FF000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后序遍历 </a:t>
            </a:r>
            <a:r>
              <a:rPr kumimoji="1" lang="zh-CN" altLang="en-US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就可以推出二叉树的结构</a:t>
            </a:r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90D9DF18-4670-D942-9AC8-64927701D09F}"/>
              </a:ext>
            </a:extLst>
          </p:cNvPr>
          <p:cNvSpPr/>
          <p:nvPr/>
        </p:nvSpPr>
        <p:spPr>
          <a:xfrm>
            <a:off x="5704684" y="2646314"/>
            <a:ext cx="360040" cy="360040"/>
          </a:xfrm>
          <a:prstGeom prst="ellipse">
            <a:avLst/>
          </a:prstGeom>
          <a:solidFill>
            <a:schemeClr val="accent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3</a:t>
            </a:r>
            <a:endParaRPr kumimoji="1" lang="zh-CN" altLang="en-US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6F99FD0C-8A88-1340-B22C-79106DC7BBCB}"/>
              </a:ext>
            </a:extLst>
          </p:cNvPr>
          <p:cNvSpPr/>
          <p:nvPr/>
        </p:nvSpPr>
        <p:spPr>
          <a:xfrm>
            <a:off x="7618138" y="1852531"/>
            <a:ext cx="360040" cy="360040"/>
          </a:xfrm>
          <a:prstGeom prst="ellipse">
            <a:avLst/>
          </a:prstGeom>
          <a:solidFill>
            <a:schemeClr val="accent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2</a:t>
            </a:r>
            <a:endParaRPr kumimoji="1" lang="zh-CN" altLang="en-US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26FE2CB0-966D-AB48-8711-F61BBB635FC6}"/>
              </a:ext>
            </a:extLst>
          </p:cNvPr>
          <p:cNvSpPr/>
          <p:nvPr/>
        </p:nvSpPr>
        <p:spPr>
          <a:xfrm>
            <a:off x="6748326" y="2685710"/>
            <a:ext cx="360040" cy="360040"/>
          </a:xfrm>
          <a:prstGeom prst="ellipse">
            <a:avLst/>
          </a:prstGeom>
          <a:solidFill>
            <a:schemeClr val="accent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4</a:t>
            </a:r>
            <a:endParaRPr kumimoji="1" lang="zh-CN" altLang="en-US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143147B7-5065-FF44-B5C9-CA1361461201}"/>
              </a:ext>
            </a:extLst>
          </p:cNvPr>
          <p:cNvSpPr/>
          <p:nvPr/>
        </p:nvSpPr>
        <p:spPr>
          <a:xfrm>
            <a:off x="7414639" y="2675371"/>
            <a:ext cx="360040" cy="360040"/>
          </a:xfrm>
          <a:prstGeom prst="ellipse">
            <a:avLst/>
          </a:prstGeom>
          <a:solidFill>
            <a:schemeClr val="accent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5</a:t>
            </a:r>
            <a:endParaRPr kumimoji="1" lang="zh-CN" altLang="en-US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9118BBD4-B964-4A43-B29B-A154CA5A7EA8}"/>
              </a:ext>
            </a:extLst>
          </p:cNvPr>
          <p:cNvSpPr/>
          <p:nvPr/>
        </p:nvSpPr>
        <p:spPr>
          <a:xfrm>
            <a:off x="8095638" y="2646314"/>
            <a:ext cx="360040" cy="360040"/>
          </a:xfrm>
          <a:prstGeom prst="ellipse">
            <a:avLst/>
          </a:prstGeom>
          <a:solidFill>
            <a:schemeClr val="accent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6</a:t>
            </a:r>
            <a:endParaRPr kumimoji="1" lang="zh-CN" altLang="en-US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28" name="椭圆 27">
            <a:extLst>
              <a:ext uri="{FF2B5EF4-FFF2-40B4-BE49-F238E27FC236}">
                <a16:creationId xmlns:a16="http://schemas.microsoft.com/office/drawing/2014/main" id="{5C785D8A-9C3A-D24A-8755-889AB2DD6828}"/>
              </a:ext>
            </a:extLst>
          </p:cNvPr>
          <p:cNvSpPr/>
          <p:nvPr/>
        </p:nvSpPr>
        <p:spPr>
          <a:xfrm>
            <a:off x="6188349" y="1852531"/>
            <a:ext cx="360040" cy="360040"/>
          </a:xfrm>
          <a:prstGeom prst="ellipse">
            <a:avLst/>
          </a:prstGeom>
          <a:solidFill>
            <a:schemeClr val="accent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1</a:t>
            </a:r>
            <a:endParaRPr kumimoji="1" lang="zh-CN" altLang="en-US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72080506-E93B-C24C-9BF9-E94C3DE2360C}"/>
              </a:ext>
            </a:extLst>
          </p:cNvPr>
          <p:cNvSpPr/>
          <p:nvPr/>
        </p:nvSpPr>
        <p:spPr>
          <a:xfrm>
            <a:off x="5337190" y="3473326"/>
            <a:ext cx="360040" cy="360040"/>
          </a:xfrm>
          <a:prstGeom prst="ellipse">
            <a:avLst/>
          </a:prstGeom>
          <a:solidFill>
            <a:schemeClr val="accent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7</a:t>
            </a:r>
            <a:endParaRPr kumimoji="1" lang="zh-CN" altLang="en-US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30" name="椭圆 29">
            <a:extLst>
              <a:ext uri="{FF2B5EF4-FFF2-40B4-BE49-F238E27FC236}">
                <a16:creationId xmlns:a16="http://schemas.microsoft.com/office/drawing/2014/main" id="{F3AE8489-AFD3-0C44-9A2C-7C748B281BE8}"/>
              </a:ext>
            </a:extLst>
          </p:cNvPr>
          <p:cNvSpPr/>
          <p:nvPr/>
        </p:nvSpPr>
        <p:spPr>
          <a:xfrm>
            <a:off x="6548389" y="3496743"/>
            <a:ext cx="360040" cy="360040"/>
          </a:xfrm>
          <a:prstGeom prst="ellipse">
            <a:avLst/>
          </a:prstGeom>
          <a:solidFill>
            <a:schemeClr val="accent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9</a:t>
            </a:r>
            <a:endParaRPr kumimoji="1" lang="zh-CN" altLang="en-US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31" name="椭圆 30">
            <a:extLst>
              <a:ext uri="{FF2B5EF4-FFF2-40B4-BE49-F238E27FC236}">
                <a16:creationId xmlns:a16="http://schemas.microsoft.com/office/drawing/2014/main" id="{B0CAD09D-D803-E449-9A9F-BE40913A0833}"/>
              </a:ext>
            </a:extLst>
          </p:cNvPr>
          <p:cNvSpPr/>
          <p:nvPr/>
        </p:nvSpPr>
        <p:spPr>
          <a:xfrm>
            <a:off x="6037773" y="3479273"/>
            <a:ext cx="360040" cy="360040"/>
          </a:xfrm>
          <a:prstGeom prst="ellipse">
            <a:avLst/>
          </a:prstGeom>
          <a:solidFill>
            <a:schemeClr val="accent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8</a:t>
            </a:r>
            <a:endParaRPr kumimoji="1" lang="zh-CN" altLang="en-US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32" name="椭圆 31">
            <a:extLst>
              <a:ext uri="{FF2B5EF4-FFF2-40B4-BE49-F238E27FC236}">
                <a16:creationId xmlns:a16="http://schemas.microsoft.com/office/drawing/2014/main" id="{71906D58-757D-5942-AC13-4137E5A5A886}"/>
              </a:ext>
            </a:extLst>
          </p:cNvPr>
          <p:cNvSpPr/>
          <p:nvPr/>
        </p:nvSpPr>
        <p:spPr>
          <a:xfrm>
            <a:off x="6948264" y="1023578"/>
            <a:ext cx="360040" cy="360040"/>
          </a:xfrm>
          <a:prstGeom prst="ellipse">
            <a:avLst/>
          </a:prstGeom>
          <a:solidFill>
            <a:schemeClr val="accent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0</a:t>
            </a:r>
            <a:endParaRPr kumimoji="1" lang="zh-CN" altLang="en-US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cxnSp>
        <p:nvCxnSpPr>
          <p:cNvPr id="33" name="直线连接符 32">
            <a:extLst>
              <a:ext uri="{FF2B5EF4-FFF2-40B4-BE49-F238E27FC236}">
                <a16:creationId xmlns:a16="http://schemas.microsoft.com/office/drawing/2014/main" id="{8FD99734-6998-284D-A63F-BD4169191899}"/>
              </a:ext>
            </a:extLst>
          </p:cNvPr>
          <p:cNvCxnSpPr>
            <a:stCxn id="32" idx="3"/>
            <a:endCxn id="28" idx="7"/>
          </p:cNvCxnSpPr>
          <p:nvPr/>
        </p:nvCxnSpPr>
        <p:spPr>
          <a:xfrm flipH="1">
            <a:off x="6495662" y="1330891"/>
            <a:ext cx="505329" cy="5743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线连接符 33">
            <a:extLst>
              <a:ext uri="{FF2B5EF4-FFF2-40B4-BE49-F238E27FC236}">
                <a16:creationId xmlns:a16="http://schemas.microsoft.com/office/drawing/2014/main" id="{474FF68F-5A8F-204C-AFA6-168E63A5D37C}"/>
              </a:ext>
            </a:extLst>
          </p:cNvPr>
          <p:cNvCxnSpPr>
            <a:cxnSpLocks/>
            <a:stCxn id="32" idx="5"/>
            <a:endCxn id="24" idx="1"/>
          </p:cNvCxnSpPr>
          <p:nvPr/>
        </p:nvCxnSpPr>
        <p:spPr>
          <a:xfrm>
            <a:off x="7255577" y="1330891"/>
            <a:ext cx="415288" cy="5743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线连接符 35">
            <a:extLst>
              <a:ext uri="{FF2B5EF4-FFF2-40B4-BE49-F238E27FC236}">
                <a16:creationId xmlns:a16="http://schemas.microsoft.com/office/drawing/2014/main" id="{BBAF739A-B1DC-AA44-BCB9-C7E1ED0010E1}"/>
              </a:ext>
            </a:extLst>
          </p:cNvPr>
          <p:cNvCxnSpPr>
            <a:cxnSpLocks/>
            <a:endCxn id="23" idx="7"/>
          </p:cNvCxnSpPr>
          <p:nvPr/>
        </p:nvCxnSpPr>
        <p:spPr>
          <a:xfrm flipH="1">
            <a:off x="6011997" y="2110588"/>
            <a:ext cx="356374" cy="5884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线连接符 36">
            <a:extLst>
              <a:ext uri="{FF2B5EF4-FFF2-40B4-BE49-F238E27FC236}">
                <a16:creationId xmlns:a16="http://schemas.microsoft.com/office/drawing/2014/main" id="{53596E4F-DEA7-1A44-9D4E-B028F3922C32}"/>
              </a:ext>
            </a:extLst>
          </p:cNvPr>
          <p:cNvCxnSpPr>
            <a:cxnSpLocks/>
          </p:cNvCxnSpPr>
          <p:nvPr/>
        </p:nvCxnSpPr>
        <p:spPr>
          <a:xfrm flipH="1">
            <a:off x="5538888" y="2908290"/>
            <a:ext cx="356374" cy="5884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线连接符 37">
            <a:extLst>
              <a:ext uri="{FF2B5EF4-FFF2-40B4-BE49-F238E27FC236}">
                <a16:creationId xmlns:a16="http://schemas.microsoft.com/office/drawing/2014/main" id="{511E832F-0B22-A84F-A39B-BEC1DE657148}"/>
              </a:ext>
            </a:extLst>
          </p:cNvPr>
          <p:cNvCxnSpPr>
            <a:cxnSpLocks/>
            <a:stCxn id="28" idx="5"/>
            <a:endCxn id="25" idx="1"/>
          </p:cNvCxnSpPr>
          <p:nvPr/>
        </p:nvCxnSpPr>
        <p:spPr>
          <a:xfrm>
            <a:off x="6495662" y="2159844"/>
            <a:ext cx="305391" cy="5785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线连接符 38">
            <a:extLst>
              <a:ext uri="{FF2B5EF4-FFF2-40B4-BE49-F238E27FC236}">
                <a16:creationId xmlns:a16="http://schemas.microsoft.com/office/drawing/2014/main" id="{0667497C-4D80-974A-B7F3-91E1FCB2FF82}"/>
              </a:ext>
            </a:extLst>
          </p:cNvPr>
          <p:cNvCxnSpPr>
            <a:cxnSpLocks/>
            <a:endCxn id="31" idx="0"/>
          </p:cNvCxnSpPr>
          <p:nvPr/>
        </p:nvCxnSpPr>
        <p:spPr>
          <a:xfrm>
            <a:off x="5914894" y="2944489"/>
            <a:ext cx="302899" cy="5347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线连接符 39">
            <a:extLst>
              <a:ext uri="{FF2B5EF4-FFF2-40B4-BE49-F238E27FC236}">
                <a16:creationId xmlns:a16="http://schemas.microsoft.com/office/drawing/2014/main" id="{A56B35E7-9579-F245-B84E-233130EFA175}"/>
              </a:ext>
            </a:extLst>
          </p:cNvPr>
          <p:cNvCxnSpPr>
            <a:cxnSpLocks/>
            <a:endCxn id="27" idx="1"/>
          </p:cNvCxnSpPr>
          <p:nvPr/>
        </p:nvCxnSpPr>
        <p:spPr>
          <a:xfrm>
            <a:off x="7870802" y="2182714"/>
            <a:ext cx="277563" cy="5163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线连接符 40">
            <a:extLst>
              <a:ext uri="{FF2B5EF4-FFF2-40B4-BE49-F238E27FC236}">
                <a16:creationId xmlns:a16="http://schemas.microsoft.com/office/drawing/2014/main" id="{4B0E89C2-B9A1-AB4D-9A27-5C0F1E7B580D}"/>
              </a:ext>
            </a:extLst>
          </p:cNvPr>
          <p:cNvCxnSpPr>
            <a:cxnSpLocks/>
            <a:stCxn id="24" idx="4"/>
            <a:endCxn id="26" idx="0"/>
          </p:cNvCxnSpPr>
          <p:nvPr/>
        </p:nvCxnSpPr>
        <p:spPr>
          <a:xfrm flipH="1">
            <a:off x="7594659" y="2212571"/>
            <a:ext cx="203499" cy="462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线连接符 41">
            <a:extLst>
              <a:ext uri="{FF2B5EF4-FFF2-40B4-BE49-F238E27FC236}">
                <a16:creationId xmlns:a16="http://schemas.microsoft.com/office/drawing/2014/main" id="{24765587-9504-9B43-9AA3-13F7B817D185}"/>
              </a:ext>
            </a:extLst>
          </p:cNvPr>
          <p:cNvCxnSpPr>
            <a:cxnSpLocks/>
            <a:endCxn id="30" idx="0"/>
          </p:cNvCxnSpPr>
          <p:nvPr/>
        </p:nvCxnSpPr>
        <p:spPr>
          <a:xfrm flipH="1">
            <a:off x="6728409" y="3035411"/>
            <a:ext cx="172988" cy="4613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315099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755576" y="-1028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>
              <a:lnSpc>
                <a:spcPct val="90000"/>
              </a:lnSpc>
            </a:pPr>
            <a:endParaRPr lang="en-US" altLang="zh-CN" sz="2400" b="1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>
              <a:lnSpc>
                <a:spcPct val="90000"/>
              </a:lnSpc>
            </a:pPr>
            <a:r>
              <a:rPr lang="zh-CN" altLang="en-US" sz="2400" b="1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二叉树由遍历结果反推二叉树的结构</a:t>
            </a:r>
            <a:endParaRPr lang="en-US" altLang="zh-CN" sz="2400" b="1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>
              <a:lnSpc>
                <a:spcPct val="90000"/>
              </a:lnSpc>
            </a:pPr>
            <a:endParaRPr lang="en-US" altLang="zh-CN" sz="2400" b="1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578280F0-6972-4443-8F19-2B51AC255E25}"/>
              </a:ext>
            </a:extLst>
          </p:cNvPr>
          <p:cNvSpPr/>
          <p:nvPr/>
        </p:nvSpPr>
        <p:spPr>
          <a:xfrm>
            <a:off x="5371085" y="2557664"/>
            <a:ext cx="360040" cy="360040"/>
          </a:xfrm>
          <a:prstGeom prst="ellipse">
            <a:avLst/>
          </a:prstGeom>
          <a:solidFill>
            <a:schemeClr val="accent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3</a:t>
            </a:r>
            <a:endParaRPr kumimoji="1" lang="zh-CN" altLang="en-US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3C67ABED-AF32-A645-ABB7-C3433CDF357E}"/>
              </a:ext>
            </a:extLst>
          </p:cNvPr>
          <p:cNvSpPr/>
          <p:nvPr/>
        </p:nvSpPr>
        <p:spPr>
          <a:xfrm>
            <a:off x="7284539" y="1763881"/>
            <a:ext cx="360040" cy="360040"/>
          </a:xfrm>
          <a:prstGeom prst="ellipse">
            <a:avLst/>
          </a:prstGeom>
          <a:solidFill>
            <a:schemeClr val="accent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2</a:t>
            </a:r>
            <a:endParaRPr kumimoji="1" lang="zh-CN" altLang="en-US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68214420-6200-8F44-B4B3-45BC66904057}"/>
              </a:ext>
            </a:extLst>
          </p:cNvPr>
          <p:cNvSpPr/>
          <p:nvPr/>
        </p:nvSpPr>
        <p:spPr>
          <a:xfrm>
            <a:off x="6414727" y="2597060"/>
            <a:ext cx="360040" cy="360040"/>
          </a:xfrm>
          <a:prstGeom prst="ellipse">
            <a:avLst/>
          </a:prstGeom>
          <a:solidFill>
            <a:schemeClr val="accent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4</a:t>
            </a:r>
            <a:endParaRPr kumimoji="1" lang="zh-CN" altLang="en-US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D9CA364A-ED9E-214F-B9DA-8B532FFEBFED}"/>
              </a:ext>
            </a:extLst>
          </p:cNvPr>
          <p:cNvSpPr/>
          <p:nvPr/>
        </p:nvSpPr>
        <p:spPr>
          <a:xfrm>
            <a:off x="7081040" y="2586721"/>
            <a:ext cx="360040" cy="360040"/>
          </a:xfrm>
          <a:prstGeom prst="ellipse">
            <a:avLst/>
          </a:prstGeom>
          <a:solidFill>
            <a:schemeClr val="accent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5</a:t>
            </a:r>
            <a:endParaRPr kumimoji="1" lang="zh-CN" altLang="en-US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2335BD76-61E9-9D46-912D-1F2599A8DF78}"/>
              </a:ext>
            </a:extLst>
          </p:cNvPr>
          <p:cNvSpPr/>
          <p:nvPr/>
        </p:nvSpPr>
        <p:spPr>
          <a:xfrm>
            <a:off x="7762039" y="2557664"/>
            <a:ext cx="360040" cy="360040"/>
          </a:xfrm>
          <a:prstGeom prst="ellipse">
            <a:avLst/>
          </a:prstGeom>
          <a:solidFill>
            <a:schemeClr val="accent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6</a:t>
            </a:r>
            <a:endParaRPr kumimoji="1" lang="zh-CN" altLang="en-US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7DD65DF0-7AA5-434E-B148-512C61F6F32B}"/>
              </a:ext>
            </a:extLst>
          </p:cNvPr>
          <p:cNvSpPr/>
          <p:nvPr/>
        </p:nvSpPr>
        <p:spPr>
          <a:xfrm>
            <a:off x="5854750" y="1763881"/>
            <a:ext cx="360040" cy="360040"/>
          </a:xfrm>
          <a:prstGeom prst="ellipse">
            <a:avLst/>
          </a:prstGeom>
          <a:solidFill>
            <a:schemeClr val="accent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1</a:t>
            </a:r>
            <a:endParaRPr kumimoji="1" lang="zh-CN" altLang="en-US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BABCE048-6E16-B145-9E0B-85A75E14A02F}"/>
              </a:ext>
            </a:extLst>
          </p:cNvPr>
          <p:cNvSpPr/>
          <p:nvPr/>
        </p:nvSpPr>
        <p:spPr>
          <a:xfrm>
            <a:off x="5003591" y="3384676"/>
            <a:ext cx="360040" cy="360040"/>
          </a:xfrm>
          <a:prstGeom prst="ellipse">
            <a:avLst/>
          </a:prstGeom>
          <a:solidFill>
            <a:schemeClr val="accent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7</a:t>
            </a:r>
            <a:endParaRPr kumimoji="1" lang="zh-CN" altLang="en-US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EA7AF2AE-829C-D343-82A5-3909958D0CC0}"/>
              </a:ext>
            </a:extLst>
          </p:cNvPr>
          <p:cNvSpPr/>
          <p:nvPr/>
        </p:nvSpPr>
        <p:spPr>
          <a:xfrm>
            <a:off x="6214790" y="3408093"/>
            <a:ext cx="360040" cy="360040"/>
          </a:xfrm>
          <a:prstGeom prst="ellipse">
            <a:avLst/>
          </a:prstGeom>
          <a:solidFill>
            <a:schemeClr val="accent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9</a:t>
            </a:r>
            <a:endParaRPr kumimoji="1" lang="zh-CN" altLang="en-US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EAD8394A-F844-D141-88F3-CBAEFFEA6728}"/>
              </a:ext>
            </a:extLst>
          </p:cNvPr>
          <p:cNvSpPr/>
          <p:nvPr/>
        </p:nvSpPr>
        <p:spPr>
          <a:xfrm>
            <a:off x="5704174" y="3390623"/>
            <a:ext cx="360040" cy="360040"/>
          </a:xfrm>
          <a:prstGeom prst="ellipse">
            <a:avLst/>
          </a:prstGeom>
          <a:solidFill>
            <a:schemeClr val="accent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8</a:t>
            </a:r>
            <a:endParaRPr kumimoji="1" lang="zh-CN" altLang="en-US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B3D291B1-1A98-F543-A11E-9FC4E3CA353B}"/>
              </a:ext>
            </a:extLst>
          </p:cNvPr>
          <p:cNvSpPr/>
          <p:nvPr/>
        </p:nvSpPr>
        <p:spPr>
          <a:xfrm>
            <a:off x="6614665" y="934928"/>
            <a:ext cx="360040" cy="360040"/>
          </a:xfrm>
          <a:prstGeom prst="ellipse">
            <a:avLst/>
          </a:prstGeom>
          <a:solidFill>
            <a:schemeClr val="accent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0</a:t>
            </a:r>
            <a:endParaRPr kumimoji="1" lang="zh-CN" altLang="en-US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cxnSp>
        <p:nvCxnSpPr>
          <p:cNvPr id="4" name="直线连接符 3">
            <a:extLst>
              <a:ext uri="{FF2B5EF4-FFF2-40B4-BE49-F238E27FC236}">
                <a16:creationId xmlns:a16="http://schemas.microsoft.com/office/drawing/2014/main" id="{69EC1C66-D7EF-B742-A169-C4D702519A46}"/>
              </a:ext>
            </a:extLst>
          </p:cNvPr>
          <p:cNvCxnSpPr>
            <a:stCxn id="19" idx="3"/>
            <a:endCxn id="15" idx="7"/>
          </p:cNvCxnSpPr>
          <p:nvPr/>
        </p:nvCxnSpPr>
        <p:spPr>
          <a:xfrm flipH="1">
            <a:off x="6162063" y="1242241"/>
            <a:ext cx="505329" cy="5743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线连接符 34">
            <a:extLst>
              <a:ext uri="{FF2B5EF4-FFF2-40B4-BE49-F238E27FC236}">
                <a16:creationId xmlns:a16="http://schemas.microsoft.com/office/drawing/2014/main" id="{FCEEBF38-648A-554B-AA57-AC211232BB37}"/>
              </a:ext>
            </a:extLst>
          </p:cNvPr>
          <p:cNvCxnSpPr>
            <a:cxnSpLocks/>
            <a:stCxn id="19" idx="5"/>
            <a:endCxn id="10" idx="1"/>
          </p:cNvCxnSpPr>
          <p:nvPr/>
        </p:nvCxnSpPr>
        <p:spPr>
          <a:xfrm>
            <a:off x="6921978" y="1242241"/>
            <a:ext cx="415288" cy="5743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线连接符 43">
            <a:extLst>
              <a:ext uri="{FF2B5EF4-FFF2-40B4-BE49-F238E27FC236}">
                <a16:creationId xmlns:a16="http://schemas.microsoft.com/office/drawing/2014/main" id="{CB2E26F9-1AF7-7B4E-A677-A42660730A95}"/>
              </a:ext>
            </a:extLst>
          </p:cNvPr>
          <p:cNvCxnSpPr>
            <a:cxnSpLocks/>
            <a:endCxn id="6" idx="7"/>
          </p:cNvCxnSpPr>
          <p:nvPr/>
        </p:nvCxnSpPr>
        <p:spPr>
          <a:xfrm flipH="1">
            <a:off x="5678398" y="2021938"/>
            <a:ext cx="356374" cy="5884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线连接符 44">
            <a:extLst>
              <a:ext uri="{FF2B5EF4-FFF2-40B4-BE49-F238E27FC236}">
                <a16:creationId xmlns:a16="http://schemas.microsoft.com/office/drawing/2014/main" id="{70CE1F72-A5FE-144B-978B-5175C28DD10A}"/>
              </a:ext>
            </a:extLst>
          </p:cNvPr>
          <p:cNvCxnSpPr>
            <a:cxnSpLocks/>
          </p:cNvCxnSpPr>
          <p:nvPr/>
        </p:nvCxnSpPr>
        <p:spPr>
          <a:xfrm flipH="1">
            <a:off x="5205289" y="2819640"/>
            <a:ext cx="356374" cy="5884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线连接符 45">
            <a:extLst>
              <a:ext uri="{FF2B5EF4-FFF2-40B4-BE49-F238E27FC236}">
                <a16:creationId xmlns:a16="http://schemas.microsoft.com/office/drawing/2014/main" id="{1F28E340-EA18-C740-97B7-A34E6DA18C79}"/>
              </a:ext>
            </a:extLst>
          </p:cNvPr>
          <p:cNvCxnSpPr>
            <a:cxnSpLocks/>
            <a:stCxn id="15" idx="5"/>
            <a:endCxn id="11" idx="1"/>
          </p:cNvCxnSpPr>
          <p:nvPr/>
        </p:nvCxnSpPr>
        <p:spPr>
          <a:xfrm>
            <a:off x="6162063" y="2071194"/>
            <a:ext cx="305391" cy="5785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线连接符 46">
            <a:extLst>
              <a:ext uri="{FF2B5EF4-FFF2-40B4-BE49-F238E27FC236}">
                <a16:creationId xmlns:a16="http://schemas.microsoft.com/office/drawing/2014/main" id="{D0B8AABD-1BB8-124C-AE0F-B1E265263DB1}"/>
              </a:ext>
            </a:extLst>
          </p:cNvPr>
          <p:cNvCxnSpPr>
            <a:cxnSpLocks/>
            <a:endCxn id="18" idx="0"/>
          </p:cNvCxnSpPr>
          <p:nvPr/>
        </p:nvCxnSpPr>
        <p:spPr>
          <a:xfrm>
            <a:off x="5581295" y="2855839"/>
            <a:ext cx="302899" cy="5347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线连接符 47">
            <a:extLst>
              <a:ext uri="{FF2B5EF4-FFF2-40B4-BE49-F238E27FC236}">
                <a16:creationId xmlns:a16="http://schemas.microsoft.com/office/drawing/2014/main" id="{E709DAF1-FCBC-4647-8E9C-0433E96F4F5E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7537203" y="2094064"/>
            <a:ext cx="277563" cy="5163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线连接符 48">
            <a:extLst>
              <a:ext uri="{FF2B5EF4-FFF2-40B4-BE49-F238E27FC236}">
                <a16:creationId xmlns:a16="http://schemas.microsoft.com/office/drawing/2014/main" id="{E0019C0F-AB1A-3344-AA7F-DA846E0D6139}"/>
              </a:ext>
            </a:extLst>
          </p:cNvPr>
          <p:cNvCxnSpPr>
            <a:cxnSpLocks/>
            <a:stCxn id="10" idx="4"/>
            <a:endCxn id="12" idx="0"/>
          </p:cNvCxnSpPr>
          <p:nvPr/>
        </p:nvCxnSpPr>
        <p:spPr>
          <a:xfrm flipH="1">
            <a:off x="7261060" y="2123921"/>
            <a:ext cx="203499" cy="462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线连接符 51">
            <a:extLst>
              <a:ext uri="{FF2B5EF4-FFF2-40B4-BE49-F238E27FC236}">
                <a16:creationId xmlns:a16="http://schemas.microsoft.com/office/drawing/2014/main" id="{A362B45B-E7CC-344C-B8D3-A1894B9FB317}"/>
              </a:ext>
            </a:extLst>
          </p:cNvPr>
          <p:cNvCxnSpPr>
            <a:cxnSpLocks/>
            <a:endCxn id="17" idx="0"/>
          </p:cNvCxnSpPr>
          <p:nvPr/>
        </p:nvCxnSpPr>
        <p:spPr>
          <a:xfrm flipH="1">
            <a:off x="6394810" y="2946761"/>
            <a:ext cx="172988" cy="4613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文本框 54">
            <a:extLst>
              <a:ext uri="{FF2B5EF4-FFF2-40B4-BE49-F238E27FC236}">
                <a16:creationId xmlns:a16="http://schemas.microsoft.com/office/drawing/2014/main" id="{8604C059-3EC2-5A41-8107-D1F68E7F98E3}"/>
              </a:ext>
            </a:extLst>
          </p:cNvPr>
          <p:cNvSpPr txBox="1"/>
          <p:nvPr/>
        </p:nvSpPr>
        <p:spPr>
          <a:xfrm>
            <a:off x="755576" y="987583"/>
            <a:ext cx="281679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先序遍历</a:t>
            </a:r>
            <a:r>
              <a:rPr kumimoji="1" lang="en-US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:</a:t>
            </a:r>
            <a:r>
              <a:rPr kumimoji="1" lang="zh-CN" altLang="en-US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kumimoji="1" lang="en-US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0</a:t>
            </a:r>
            <a:r>
              <a:rPr kumimoji="1" lang="zh-CN" altLang="en-US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kumimoji="1" lang="en-US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1</a:t>
            </a:r>
            <a:r>
              <a:rPr kumimoji="1" lang="zh-CN" altLang="en-US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kumimoji="1" lang="en-US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3</a:t>
            </a:r>
            <a:r>
              <a:rPr kumimoji="1" lang="zh-CN" altLang="en-US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kumimoji="1" lang="en-US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7</a:t>
            </a:r>
            <a:r>
              <a:rPr kumimoji="1" lang="zh-CN" altLang="en-US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kumimoji="1" lang="en-US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8</a:t>
            </a:r>
            <a:r>
              <a:rPr kumimoji="1" lang="zh-CN" altLang="en-US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kumimoji="1" lang="en-US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4</a:t>
            </a:r>
            <a:r>
              <a:rPr kumimoji="1" lang="zh-CN" altLang="en-US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kumimoji="1" lang="en-US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9</a:t>
            </a:r>
            <a:r>
              <a:rPr kumimoji="1" lang="zh-CN" altLang="en-US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kumimoji="1" lang="en-US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2</a:t>
            </a:r>
            <a:r>
              <a:rPr kumimoji="1" lang="zh-CN" altLang="en-US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kumimoji="1" lang="en-US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5</a:t>
            </a:r>
            <a:r>
              <a:rPr kumimoji="1" lang="zh-CN" altLang="en-US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kumimoji="1" lang="en-US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6:</a:t>
            </a:r>
            <a:r>
              <a:rPr kumimoji="1" lang="zh-CN" altLang="en-US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kumimoji="1" lang="zh-CN" altLang="en-US" sz="1200" dirty="0">
                <a:solidFill>
                  <a:srgbClr val="FF000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根 左 右</a:t>
            </a:r>
            <a:endParaRPr kumimoji="1" lang="en-US" altLang="zh-CN" sz="1200" dirty="0">
              <a:solidFill>
                <a:srgbClr val="FF0000"/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kumimoji="1" lang="en-US" altLang="zh-CN" sz="1200" dirty="0">
              <a:solidFill>
                <a:srgbClr val="FF0000"/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kumimoji="1" lang="en-US" altLang="zh-CN" sz="1200" dirty="0">
              <a:solidFill>
                <a:srgbClr val="FF0000"/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kumimoji="1" lang="en-US" altLang="zh-CN" sz="1200" dirty="0">
              <a:solidFill>
                <a:srgbClr val="FF0000"/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kumimoji="1" lang="en-US" altLang="zh-CN" sz="1200" dirty="0">
              <a:solidFill>
                <a:srgbClr val="FF0000"/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kumimoji="1" lang="en-US" altLang="zh-CN" sz="1200" dirty="0">
              <a:solidFill>
                <a:srgbClr val="FF0000"/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kumimoji="1" lang="en-US" altLang="zh-CN" sz="1200" dirty="0">
              <a:solidFill>
                <a:srgbClr val="FF0000"/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kumimoji="1" lang="en-US" altLang="zh-CN" sz="1200" dirty="0">
              <a:solidFill>
                <a:srgbClr val="FF0000"/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kumimoji="1" lang="en-US" altLang="zh-CN" sz="1200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中序遍历</a:t>
            </a:r>
            <a:r>
              <a:rPr kumimoji="1" lang="en-US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:</a:t>
            </a:r>
            <a:r>
              <a:rPr kumimoji="1" lang="zh-CN" altLang="en-US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kumimoji="1" lang="en-US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7</a:t>
            </a:r>
            <a:r>
              <a:rPr kumimoji="1" lang="zh-CN" altLang="en-US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kumimoji="1" lang="en-US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3</a:t>
            </a:r>
            <a:r>
              <a:rPr kumimoji="1" lang="zh-CN" altLang="en-US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kumimoji="1" lang="en-US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8</a:t>
            </a:r>
            <a:r>
              <a:rPr kumimoji="1" lang="zh-CN" altLang="en-US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kumimoji="1" lang="en-US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1</a:t>
            </a:r>
            <a:r>
              <a:rPr kumimoji="1" lang="zh-CN" altLang="en-US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kumimoji="1" lang="en-US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9</a:t>
            </a:r>
            <a:r>
              <a:rPr kumimoji="1" lang="zh-CN" altLang="en-US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kumimoji="1" lang="en-US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4</a:t>
            </a:r>
            <a:r>
              <a:rPr kumimoji="1" lang="zh-CN" altLang="en-US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kumimoji="1" lang="en-US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0</a:t>
            </a:r>
            <a:r>
              <a:rPr kumimoji="1" lang="zh-CN" altLang="en-US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kumimoji="1" lang="en-US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5</a:t>
            </a:r>
            <a:r>
              <a:rPr kumimoji="1" lang="zh-CN" altLang="en-US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kumimoji="1" lang="en-US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2</a:t>
            </a:r>
            <a:r>
              <a:rPr kumimoji="1" lang="zh-CN" altLang="en-US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kumimoji="1" lang="en-US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6:</a:t>
            </a:r>
            <a:r>
              <a:rPr kumimoji="1" lang="zh-CN" altLang="en-US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kumimoji="1" lang="zh-CN" altLang="en-US" sz="1200" dirty="0">
                <a:solidFill>
                  <a:srgbClr val="FF000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左 根 右</a:t>
            </a:r>
            <a:endParaRPr kumimoji="1" lang="en-US" altLang="zh-CN" sz="1200" dirty="0">
              <a:solidFill>
                <a:srgbClr val="FF0000"/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cxnSp>
        <p:nvCxnSpPr>
          <p:cNvPr id="3" name="直线连接符 2">
            <a:extLst>
              <a:ext uri="{FF2B5EF4-FFF2-40B4-BE49-F238E27FC236}">
                <a16:creationId xmlns:a16="http://schemas.microsoft.com/office/drawing/2014/main" id="{53F67812-B073-DA49-9A73-09A60F07007B}"/>
              </a:ext>
            </a:extLst>
          </p:cNvPr>
          <p:cNvCxnSpPr>
            <a:cxnSpLocks/>
          </p:cNvCxnSpPr>
          <p:nvPr/>
        </p:nvCxnSpPr>
        <p:spPr>
          <a:xfrm>
            <a:off x="1547664" y="2912872"/>
            <a:ext cx="7200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直线连接符 8">
            <a:extLst>
              <a:ext uri="{FF2B5EF4-FFF2-40B4-BE49-F238E27FC236}">
                <a16:creationId xmlns:a16="http://schemas.microsoft.com/office/drawing/2014/main" id="{877A8D36-8B1A-CF41-BAC3-43A560FDAC42}"/>
              </a:ext>
            </a:extLst>
          </p:cNvPr>
          <p:cNvCxnSpPr/>
          <p:nvPr/>
        </p:nvCxnSpPr>
        <p:spPr>
          <a:xfrm>
            <a:off x="2483768" y="2912872"/>
            <a:ext cx="36004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直线连接符 29">
            <a:extLst>
              <a:ext uri="{FF2B5EF4-FFF2-40B4-BE49-F238E27FC236}">
                <a16:creationId xmlns:a16="http://schemas.microsoft.com/office/drawing/2014/main" id="{DE001718-6E0C-6D42-A4A8-7D3FCA8EF634}"/>
              </a:ext>
            </a:extLst>
          </p:cNvPr>
          <p:cNvCxnSpPr>
            <a:cxnSpLocks/>
          </p:cNvCxnSpPr>
          <p:nvPr/>
        </p:nvCxnSpPr>
        <p:spPr>
          <a:xfrm>
            <a:off x="1624888" y="1221744"/>
            <a:ext cx="75471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直线连接符 32">
            <a:extLst>
              <a:ext uri="{FF2B5EF4-FFF2-40B4-BE49-F238E27FC236}">
                <a16:creationId xmlns:a16="http://schemas.microsoft.com/office/drawing/2014/main" id="{87F362BE-AD5D-584D-8AEA-21405A994886}"/>
              </a:ext>
            </a:extLst>
          </p:cNvPr>
          <p:cNvCxnSpPr/>
          <p:nvPr/>
        </p:nvCxnSpPr>
        <p:spPr>
          <a:xfrm>
            <a:off x="2483768" y="1221744"/>
            <a:ext cx="36004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直线连接符 22">
            <a:extLst>
              <a:ext uri="{FF2B5EF4-FFF2-40B4-BE49-F238E27FC236}">
                <a16:creationId xmlns:a16="http://schemas.microsoft.com/office/drawing/2014/main" id="{4E785677-CE6D-AF4E-AC61-A928D74DCF03}"/>
              </a:ext>
            </a:extLst>
          </p:cNvPr>
          <p:cNvCxnSpPr/>
          <p:nvPr/>
        </p:nvCxnSpPr>
        <p:spPr>
          <a:xfrm>
            <a:off x="1547664" y="3025608"/>
            <a:ext cx="360040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9" name="直线连接符 28">
            <a:extLst>
              <a:ext uri="{FF2B5EF4-FFF2-40B4-BE49-F238E27FC236}">
                <a16:creationId xmlns:a16="http://schemas.microsoft.com/office/drawing/2014/main" id="{B0CA3A00-5959-7740-B806-3271070BC49F}"/>
              </a:ext>
            </a:extLst>
          </p:cNvPr>
          <p:cNvCxnSpPr/>
          <p:nvPr/>
        </p:nvCxnSpPr>
        <p:spPr>
          <a:xfrm>
            <a:off x="2002247" y="3025608"/>
            <a:ext cx="26549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2" name="直线连接符 41">
            <a:extLst>
              <a:ext uri="{FF2B5EF4-FFF2-40B4-BE49-F238E27FC236}">
                <a16:creationId xmlns:a16="http://schemas.microsoft.com/office/drawing/2014/main" id="{5A379441-4A77-564A-83C5-12FD7BD41C27}"/>
              </a:ext>
            </a:extLst>
          </p:cNvPr>
          <p:cNvCxnSpPr/>
          <p:nvPr/>
        </p:nvCxnSpPr>
        <p:spPr>
          <a:xfrm>
            <a:off x="1803934" y="1310749"/>
            <a:ext cx="360040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3" name="直线连接符 42">
            <a:extLst>
              <a:ext uri="{FF2B5EF4-FFF2-40B4-BE49-F238E27FC236}">
                <a16:creationId xmlns:a16="http://schemas.microsoft.com/office/drawing/2014/main" id="{DFDAD7EF-8AB5-BB4E-A75B-4536DD078F73}"/>
              </a:ext>
            </a:extLst>
          </p:cNvPr>
          <p:cNvCxnSpPr>
            <a:cxnSpLocks/>
          </p:cNvCxnSpPr>
          <p:nvPr/>
        </p:nvCxnSpPr>
        <p:spPr>
          <a:xfrm>
            <a:off x="2218271" y="1310749"/>
            <a:ext cx="161336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4" name="直线连接符 33">
            <a:extLst>
              <a:ext uri="{FF2B5EF4-FFF2-40B4-BE49-F238E27FC236}">
                <a16:creationId xmlns:a16="http://schemas.microsoft.com/office/drawing/2014/main" id="{DBC5FA09-39D7-9C49-B4E1-A2B866EFBF3E}"/>
              </a:ext>
            </a:extLst>
          </p:cNvPr>
          <p:cNvCxnSpPr>
            <a:cxnSpLocks/>
          </p:cNvCxnSpPr>
          <p:nvPr/>
        </p:nvCxnSpPr>
        <p:spPr>
          <a:xfrm>
            <a:off x="2409687" y="3025608"/>
            <a:ext cx="180020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50" name="直线连接符 49">
            <a:extLst>
              <a:ext uri="{FF2B5EF4-FFF2-40B4-BE49-F238E27FC236}">
                <a16:creationId xmlns:a16="http://schemas.microsoft.com/office/drawing/2014/main" id="{08D5B0F9-B392-EE44-93DE-DB3DA801E6A0}"/>
              </a:ext>
            </a:extLst>
          </p:cNvPr>
          <p:cNvCxnSpPr>
            <a:cxnSpLocks/>
          </p:cNvCxnSpPr>
          <p:nvPr/>
        </p:nvCxnSpPr>
        <p:spPr>
          <a:xfrm>
            <a:off x="2749192" y="3025608"/>
            <a:ext cx="180020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9" name="直线箭头连接符 38">
            <a:extLst>
              <a:ext uri="{FF2B5EF4-FFF2-40B4-BE49-F238E27FC236}">
                <a16:creationId xmlns:a16="http://schemas.microsoft.com/office/drawing/2014/main" id="{C6C80443-B0AC-5848-A721-6729F05DF4DF}"/>
              </a:ext>
            </a:extLst>
          </p:cNvPr>
          <p:cNvCxnSpPr/>
          <p:nvPr/>
        </p:nvCxnSpPr>
        <p:spPr>
          <a:xfrm flipV="1">
            <a:off x="1566174" y="2842677"/>
            <a:ext cx="0" cy="576815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线箭头连接符 52">
            <a:extLst>
              <a:ext uri="{FF2B5EF4-FFF2-40B4-BE49-F238E27FC236}">
                <a16:creationId xmlns:a16="http://schemas.microsoft.com/office/drawing/2014/main" id="{BAAF752A-F4A9-6B49-8776-B9B91D7F6833}"/>
              </a:ext>
            </a:extLst>
          </p:cNvPr>
          <p:cNvCxnSpPr/>
          <p:nvPr/>
        </p:nvCxnSpPr>
        <p:spPr>
          <a:xfrm flipV="1">
            <a:off x="1803934" y="2842676"/>
            <a:ext cx="0" cy="576815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31862254-4953-A59A-095D-344887EA7051}"/>
              </a:ext>
            </a:extLst>
          </p:cNvPr>
          <p:cNvSpPr txBox="1"/>
          <p:nvPr/>
        </p:nvSpPr>
        <p:spPr>
          <a:xfrm>
            <a:off x="646312" y="4024684"/>
            <a:ext cx="824616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思路：</a:t>
            </a:r>
            <a:endParaRPr kumimoji="1" lang="en-US" altLang="zh-CN" sz="1200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    通过先序遍历可以确定哪个元素是根节点，通过中序遍历可以知道左子树都有那些结点、右子树都有那些结点。</a:t>
            </a:r>
            <a:endParaRPr kumimoji="1" lang="en-US" altLang="zh-CN" sz="1200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    </a:t>
            </a:r>
            <a:r>
              <a:rPr kumimoji="1" lang="en-US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1</a:t>
            </a:r>
            <a:r>
              <a:rPr kumimoji="1" lang="zh-CN" altLang="en-US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、有了树（先序、中序表示），根据</a:t>
            </a:r>
            <a:r>
              <a:rPr kumimoji="1" lang="zh-CN" altLang="en-US" sz="1200" dirty="0">
                <a:solidFill>
                  <a:srgbClr val="FF000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先序确认根节点</a:t>
            </a:r>
            <a:r>
              <a:rPr kumimoji="1" lang="zh-CN" altLang="en-US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，</a:t>
            </a:r>
            <a:r>
              <a:rPr kumimoji="1" lang="zh-CN" altLang="en-US" sz="1200" dirty="0">
                <a:solidFill>
                  <a:srgbClr val="FF000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中序</a:t>
            </a:r>
            <a:r>
              <a:rPr kumimoji="1" lang="zh-CN" altLang="en-US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确定</a:t>
            </a:r>
            <a:r>
              <a:rPr kumimoji="1" lang="zh-CN" altLang="en-US" sz="1200" dirty="0">
                <a:solidFill>
                  <a:srgbClr val="FF000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左子树</a:t>
            </a:r>
            <a:r>
              <a:rPr kumimoji="1" lang="zh-CN" altLang="en-US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，</a:t>
            </a:r>
            <a:r>
              <a:rPr kumimoji="1" lang="zh-CN" altLang="en-US" sz="1200" dirty="0">
                <a:solidFill>
                  <a:srgbClr val="FF000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右子树；有了左子树和右子树，相当于</a:t>
            </a:r>
            <a:r>
              <a:rPr kumimoji="1" lang="en-US" altLang="zh-CN" sz="1200" dirty="0">
                <a:solidFill>
                  <a:srgbClr val="FF000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2</a:t>
            </a:r>
            <a:r>
              <a:rPr kumimoji="1" lang="zh-CN" altLang="en-US" sz="1200" dirty="0">
                <a:solidFill>
                  <a:srgbClr val="FF000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颗树</a:t>
            </a:r>
            <a:endParaRPr kumimoji="1" lang="en-US" altLang="zh-CN" sz="1200" dirty="0">
              <a:solidFill>
                <a:srgbClr val="FF0000"/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    </a:t>
            </a:r>
            <a:r>
              <a:rPr kumimoji="1" lang="en-US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2</a:t>
            </a:r>
            <a:r>
              <a:rPr kumimoji="1" lang="zh-CN" altLang="en-US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、重复步骤</a:t>
            </a:r>
            <a:r>
              <a:rPr kumimoji="1" lang="en-US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1</a:t>
            </a:r>
            <a:r>
              <a:rPr kumimoji="1" lang="zh-CN" altLang="en-US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；直到划分完毕    </a:t>
            </a:r>
            <a:endParaRPr kumimoji="1" lang="en-US" altLang="zh-CN" sz="1200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83433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  <p:bldP spid="11" grpId="0" animBg="1"/>
      <p:bldP spid="12" grpId="0" animBg="1"/>
      <p:bldP spid="13" grpId="0" animBg="1"/>
      <p:bldP spid="15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611994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755576" y="-1028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zh-CN" altLang="en-US" sz="2400" b="1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树</a:t>
            </a:r>
            <a:endParaRPr lang="en-US" altLang="zh-CN" sz="2400" b="1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49CBC90-A5CC-524F-8690-D44C5C31EED8}"/>
              </a:ext>
            </a:extLst>
          </p:cNvPr>
          <p:cNvSpPr txBox="1"/>
          <p:nvPr/>
        </p:nvSpPr>
        <p:spPr>
          <a:xfrm>
            <a:off x="762026" y="79934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b="1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树的术语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AA8B17A-622E-4340-84A0-22EF4AB94529}"/>
              </a:ext>
            </a:extLst>
          </p:cNvPr>
          <p:cNvSpPr txBox="1"/>
          <p:nvPr/>
        </p:nvSpPr>
        <p:spPr>
          <a:xfrm>
            <a:off x="751457" y="2650510"/>
            <a:ext cx="7770414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>
                <a:solidFill>
                  <a:srgbClr val="FF000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节点的度</a:t>
            </a:r>
            <a:r>
              <a:rPr lang="zh-CN" altLang="en-US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：一个节点含有的</a:t>
            </a:r>
            <a:r>
              <a:rPr lang="zh-CN" altLang="en-US" sz="1200" dirty="0">
                <a:solidFill>
                  <a:srgbClr val="FF000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子节点的个数</a:t>
            </a:r>
            <a:r>
              <a:rPr lang="zh-CN" altLang="en-US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称为该节点的度</a:t>
            </a:r>
          </a:p>
          <a:p>
            <a:r>
              <a:rPr lang="zh-CN" altLang="en-US" sz="1200" b="1" dirty="0">
                <a:solidFill>
                  <a:srgbClr val="FF000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树的度</a:t>
            </a:r>
            <a:r>
              <a:rPr lang="zh-CN" altLang="en-US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：一棵树中，最大的节点的度称为树的度</a:t>
            </a:r>
          </a:p>
          <a:p>
            <a:r>
              <a:rPr lang="zh-CN" altLang="en-US" sz="1200" b="1" dirty="0">
                <a:solidFill>
                  <a:srgbClr val="FF000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叶节点或终端节点</a:t>
            </a:r>
            <a:r>
              <a:rPr lang="zh-CN" altLang="en-US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：</a:t>
            </a:r>
            <a:r>
              <a:rPr lang="zh-CN" altLang="en-US" sz="1200" dirty="0">
                <a:solidFill>
                  <a:srgbClr val="FF000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度为零的节点</a:t>
            </a:r>
          </a:p>
          <a:p>
            <a:r>
              <a:rPr lang="zh-CN" altLang="en-US" sz="1200" b="1" dirty="0">
                <a:solidFill>
                  <a:srgbClr val="FF000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父亲节点或父节点</a:t>
            </a:r>
            <a:r>
              <a:rPr lang="zh-CN" altLang="en-US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：若一个节点含有子节点，则这个节点称为其子节点的父节点</a:t>
            </a:r>
          </a:p>
          <a:p>
            <a:r>
              <a:rPr lang="zh-CN" altLang="en-US" sz="1200" b="1" dirty="0">
                <a:solidFill>
                  <a:srgbClr val="FF000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孩子节点或子节点</a:t>
            </a:r>
            <a:r>
              <a:rPr lang="zh-CN" altLang="en-US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：一个节点含有的子树的根节点称为该节点的子节点</a:t>
            </a:r>
          </a:p>
          <a:p>
            <a:r>
              <a:rPr lang="zh-CN" altLang="en-US" sz="1200" b="1" dirty="0">
                <a:solidFill>
                  <a:srgbClr val="FF000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兄弟节点</a:t>
            </a:r>
            <a:r>
              <a:rPr lang="zh-CN" altLang="en-US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：具有相同父节点的节点互称为兄弟节点</a:t>
            </a:r>
          </a:p>
          <a:p>
            <a:r>
              <a:rPr lang="zh-CN" altLang="en-US" sz="1200" b="1" dirty="0">
                <a:solidFill>
                  <a:srgbClr val="FF000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节点的层次</a:t>
            </a:r>
            <a:r>
              <a:rPr lang="zh-CN" altLang="en-US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：从根开始定义起，根为第</a:t>
            </a:r>
            <a:r>
              <a:rPr lang="en-US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1</a:t>
            </a:r>
            <a:r>
              <a:rPr lang="zh-CN" altLang="en-US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层，根的子节点为第</a:t>
            </a:r>
            <a:r>
              <a:rPr lang="en-US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2</a:t>
            </a:r>
            <a:r>
              <a:rPr lang="zh-CN" altLang="en-US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层，以此类推</a:t>
            </a:r>
          </a:p>
          <a:p>
            <a:r>
              <a:rPr lang="zh-CN" altLang="en-US" sz="1200" b="1" dirty="0">
                <a:solidFill>
                  <a:srgbClr val="FF000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树的高度或深度</a:t>
            </a:r>
            <a:r>
              <a:rPr lang="zh-CN" altLang="en-US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：</a:t>
            </a:r>
            <a:r>
              <a:rPr lang="zh-CN" altLang="en-US" sz="1200" dirty="0">
                <a:solidFill>
                  <a:srgbClr val="FF000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树中节点的最大层次</a:t>
            </a:r>
          </a:p>
          <a:p>
            <a:r>
              <a:rPr lang="zh-CN" altLang="en-US" sz="1200" b="1" dirty="0">
                <a:solidFill>
                  <a:srgbClr val="FF000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堂兄弟节点</a:t>
            </a:r>
            <a:r>
              <a:rPr lang="zh-CN" altLang="en-US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：父节点在同一层的节点互为堂兄弟</a:t>
            </a:r>
          </a:p>
          <a:p>
            <a:r>
              <a:rPr lang="zh-CN" altLang="en-US" sz="1200" b="1" dirty="0">
                <a:solidFill>
                  <a:srgbClr val="FF000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节点的祖先</a:t>
            </a:r>
            <a:r>
              <a:rPr lang="zh-CN" altLang="en-US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：从根到该节点所经分支上的所有节点</a:t>
            </a:r>
          </a:p>
          <a:p>
            <a:r>
              <a:rPr lang="zh-CN" altLang="en-US" sz="1200" b="1" dirty="0">
                <a:solidFill>
                  <a:srgbClr val="FF000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子孙</a:t>
            </a:r>
            <a:r>
              <a:rPr lang="zh-CN" altLang="en-US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：以某节点为根的子树中任一节点都称为该节点的子孙</a:t>
            </a:r>
          </a:p>
          <a:p>
            <a:r>
              <a:rPr lang="zh-CN" altLang="en-US" sz="1200" b="1" dirty="0">
                <a:solidFill>
                  <a:srgbClr val="FF000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森林</a:t>
            </a:r>
            <a:r>
              <a:rPr lang="zh-CN" altLang="en-US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：由</a:t>
            </a:r>
            <a:r>
              <a:rPr lang="en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m</a:t>
            </a:r>
            <a:r>
              <a:rPr lang="zh-CN" altLang="e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（</a:t>
            </a:r>
            <a:r>
              <a:rPr lang="en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m&gt;=0</a:t>
            </a:r>
            <a:r>
              <a:rPr lang="zh-CN" altLang="e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）</a:t>
            </a:r>
            <a:r>
              <a:rPr lang="zh-CN" altLang="en-US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棵互不相交的树的集合称为森林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kumimoji="1" lang="zh-CN" altLang="en-US" sz="1200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1F5C91D-8D88-A447-9056-89E3F0DA16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8876" y="869136"/>
            <a:ext cx="2664296" cy="205208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0898188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DD1C6595-999A-1543-80D7-CDA611562E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8650" y="-19050"/>
            <a:ext cx="3943350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>
              <a:defRPr/>
            </a:pPr>
            <a:r>
              <a:rPr lang="zh-CN" altLang="en-US" sz="2400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总结</a:t>
            </a:r>
            <a:endParaRPr lang="zh-TW" altLang="zh-CN" sz="2400" b="1" kern="0" dirty="0">
              <a:solidFill>
                <a:schemeClr val="tx1">
                  <a:lumMod val="65000"/>
                  <a:lumOff val="3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BA841CB3-CFC2-954A-8467-E220136B773D}"/>
              </a:ext>
            </a:extLst>
          </p:cNvPr>
          <p:cNvSpPr/>
          <p:nvPr/>
        </p:nvSpPr>
        <p:spPr>
          <a:xfrm rot="2700000">
            <a:off x="1363663" y="1519238"/>
            <a:ext cx="1544637" cy="1544637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B3BD66B-B645-0A4A-84B2-3AEA194A3384}"/>
              </a:ext>
            </a:extLst>
          </p:cNvPr>
          <p:cNvSpPr/>
          <p:nvPr/>
        </p:nvSpPr>
        <p:spPr>
          <a:xfrm rot="2700000">
            <a:off x="1147763" y="1511300"/>
            <a:ext cx="1544638" cy="154463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5" name="标题占位符 1">
            <a:extLst>
              <a:ext uri="{FF2B5EF4-FFF2-40B4-BE49-F238E27FC236}">
                <a16:creationId xmlns:a16="http://schemas.microsoft.com/office/drawing/2014/main" id="{34AAA216-D336-E14B-81A1-9876E4765A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225" y="1924050"/>
            <a:ext cx="3829050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 algn="ctr">
              <a:defRPr/>
            </a:pPr>
            <a:r>
              <a:rPr lang="zh-CN" altLang="en-US" sz="3600" kern="0" dirty="0">
                <a:solidFill>
                  <a:schemeClr val="bg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总结</a:t>
            </a:r>
            <a:endParaRPr lang="zh-TW" altLang="zh-CN" sz="3600" kern="0" dirty="0">
              <a:solidFill>
                <a:schemeClr val="bg1"/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3334942-E0E2-F94A-A800-1642C20D84B4}"/>
              </a:ext>
            </a:extLst>
          </p:cNvPr>
          <p:cNvSpPr txBox="1"/>
          <p:nvPr/>
        </p:nvSpPr>
        <p:spPr>
          <a:xfrm>
            <a:off x="3635896" y="1590408"/>
            <a:ext cx="403187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 dirty="0">
                <a:solidFill>
                  <a:srgbClr val="FF000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树</a:t>
            </a:r>
            <a:r>
              <a:rPr lang="zh-CN" altLang="en-US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（英语：</a:t>
            </a:r>
            <a:r>
              <a:rPr lang="en" altLang="zh-C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tree</a:t>
            </a:r>
            <a:r>
              <a:rPr lang="zh-CN" altLang="en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）</a:t>
            </a:r>
            <a:r>
              <a:rPr lang="zh-CN" altLang="en-US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就是一种</a:t>
            </a:r>
            <a:r>
              <a:rPr lang="zh-CN" altLang="en-US" sz="1200" dirty="0">
                <a:solidFill>
                  <a:srgbClr val="FF000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非线性结构</a:t>
            </a:r>
            <a:endParaRPr lang="en-US" altLang="zh-CN" sz="1200" dirty="0">
              <a:solidFill>
                <a:srgbClr val="FF0000"/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altLang="zh-CN" sz="1200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 dirty="0">
                <a:solidFill>
                  <a:srgbClr val="FF000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树的特点</a:t>
            </a:r>
            <a:r>
              <a:rPr lang="en-US" altLang="zh-CN" sz="1200" dirty="0">
                <a:solidFill>
                  <a:srgbClr val="FF000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:</a:t>
            </a:r>
          </a:p>
          <a:p>
            <a:r>
              <a:rPr lang="zh-CN" altLang="en-US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①每个节点有零个或多个子节点</a:t>
            </a:r>
          </a:p>
          <a:p>
            <a:r>
              <a:rPr lang="zh-CN" altLang="en-US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②没有父节点的节点称为根节点</a:t>
            </a:r>
          </a:p>
          <a:p>
            <a:r>
              <a:rPr lang="zh-CN" altLang="en-US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③每一个非根节点有且只有一个父节点</a:t>
            </a:r>
          </a:p>
          <a:p>
            <a:r>
              <a:rPr lang="zh-CN" altLang="en-US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④除了根节点外，每个子节点可以分为多个不相交的子树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kumimoji="1" lang="zh-CN" altLang="en-US" sz="1200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831892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MH_Others_1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958975" y="1917700"/>
            <a:ext cx="644525" cy="264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lIns="68580" tIns="34290" rIns="68580" bIns="34290"/>
          <a:lstStyle>
            <a:lvl1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eaLnBrk="1" hangingPunct="1">
              <a:buFont typeface="Arial" charset="0"/>
              <a:buNone/>
            </a:pPr>
            <a:r>
              <a:rPr lang="en-US" altLang="zh-CN" sz="3600">
                <a:solidFill>
                  <a:srgbClr val="FF000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Contents</a:t>
            </a:r>
          </a:p>
        </p:txBody>
      </p:sp>
      <p:sp>
        <p:nvSpPr>
          <p:cNvPr id="7" name="MH_Others_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698625" y="915988"/>
            <a:ext cx="936625" cy="93503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0">
            <a:solidFill>
              <a:srgbClr val="FFFFFF">
                <a:alpha val="49000"/>
              </a:srgbClr>
            </a:solidFill>
          </a:ln>
        </p:spPr>
        <p:txBody>
          <a:bodyPr lIns="68580" tIns="34290" rIns="68580" bIns="135000"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ts val="7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zh-CN" altLang="en-US" sz="4400" b="1" dirty="0">
                <a:solidFill>
                  <a:srgbClr val="FFFFFF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目</a:t>
            </a:r>
          </a:p>
        </p:txBody>
      </p:sp>
      <p:sp>
        <p:nvSpPr>
          <p:cNvPr id="8" name="MH_Others_3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331640" y="1759696"/>
            <a:ext cx="734366" cy="734366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zh-CN" altLang="en-US" sz="4400" b="1" dirty="0">
                <a:ln w="3175">
                  <a:solidFill>
                    <a:srgbClr val="FFFFFF"/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录</a:t>
            </a:r>
          </a:p>
        </p:txBody>
      </p:sp>
      <p:sp>
        <p:nvSpPr>
          <p:cNvPr id="8196" name="TextBox 9"/>
          <p:cNvSpPr txBox="1">
            <a:spLocks noChangeArrowheads="1"/>
          </p:cNvSpPr>
          <p:nvPr/>
        </p:nvSpPr>
        <p:spPr bwMode="auto">
          <a:xfrm>
            <a:off x="3851920" y="756855"/>
            <a:ext cx="4319588" cy="3474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71450" indent="-17145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marL="285750" marR="0" lvl="0" indent="-28575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u"/>
              <a:tabLst/>
              <a:defRPr/>
            </a:pPr>
            <a:r>
              <a:rPr lang="zh-CN" altLang="en-US" sz="14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树的概念</a:t>
            </a:r>
            <a:endParaRPr lang="en-US" altLang="zh-CN" sz="1400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285750" marR="0" lvl="0" indent="-28575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u"/>
              <a:tabLst/>
              <a:defRPr/>
            </a:pPr>
            <a:r>
              <a:rPr lang="zh-CN" altLang="en-US" sz="1400" dirty="0">
                <a:solidFill>
                  <a:srgbClr val="FF000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树的种类及存储</a:t>
            </a:r>
            <a:endParaRPr lang="en-US" altLang="zh-CN" sz="1400" dirty="0">
              <a:solidFill>
                <a:srgbClr val="FF0000"/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285750" marR="0" lvl="0" indent="-28575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u"/>
              <a:tabLst/>
              <a:defRPr/>
            </a:pPr>
            <a:r>
              <a:rPr lang="zh-CN" altLang="en-US" sz="14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树的应用场景</a:t>
            </a:r>
            <a:r>
              <a:rPr lang="en-US" altLang="zh-CN" sz="14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_</a:t>
            </a:r>
            <a:r>
              <a:rPr lang="zh-CN" altLang="en-US" sz="14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数据库索引</a:t>
            </a:r>
            <a:endParaRPr lang="en-US" altLang="zh-CN" sz="1400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285750" marR="0" lvl="0" indent="-28575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u"/>
              <a:tabLst/>
              <a:defRPr/>
            </a:pPr>
            <a:r>
              <a:rPr lang="zh-CN" altLang="en-US" sz="14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二叉树的概念和性质</a:t>
            </a:r>
            <a:endParaRPr lang="en-US" altLang="zh-CN" sz="1400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285750" marR="0" lvl="0" indent="-28575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u"/>
              <a:tabLst/>
              <a:defRPr/>
            </a:pPr>
            <a:r>
              <a:rPr lang="zh-CN" altLang="en-US" sz="14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二叉树的广度优先遍历</a:t>
            </a:r>
            <a:endParaRPr lang="en-US" altLang="zh-CN" sz="1400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285750" marR="0" lvl="0" indent="-28575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u"/>
              <a:tabLst/>
              <a:defRPr/>
            </a:pPr>
            <a:r>
              <a:rPr lang="zh-CN" altLang="en-US" sz="14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二叉树的广度优先遍历实现</a:t>
            </a:r>
            <a:endParaRPr lang="en-US" altLang="zh-CN" sz="1400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285750" marR="0" lvl="0" indent="-28575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u"/>
              <a:tabLst/>
              <a:defRPr/>
            </a:pPr>
            <a:r>
              <a:rPr lang="zh-CN" altLang="en-US" sz="14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二叉树的三种深度优先遍历</a:t>
            </a:r>
            <a:endParaRPr lang="en-US" altLang="zh-CN" sz="1400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285750" marR="0" lvl="0" indent="-28575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u"/>
              <a:tabLst/>
              <a:defRPr/>
            </a:pPr>
            <a:r>
              <a:rPr lang="zh-CN" altLang="en-US" sz="14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二叉树由遍历结果反推二叉树的结构</a:t>
            </a:r>
            <a:endParaRPr lang="en-US" altLang="zh-CN" sz="1400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798886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>
            <a:extLst>
              <a:ext uri="{FF2B5EF4-FFF2-40B4-BE49-F238E27FC236}">
                <a16:creationId xmlns:a16="http://schemas.microsoft.com/office/drawing/2014/main" id="{ECA5DB85-4D1B-F94E-AE38-EC001B4AB1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2988" y="1924050"/>
            <a:ext cx="1720850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zh-CN" altLang="en-US" sz="3200" b="1">
                <a:solidFill>
                  <a:srgbClr val="262626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  <a:sym typeface="+mn-ea"/>
              </a:rPr>
              <a:t>目标</a:t>
            </a:r>
            <a:endParaRPr lang="zh-TW" altLang="zh-CN" sz="3200" b="1">
              <a:solidFill>
                <a:srgbClr val="262626"/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  <a:sym typeface="+mn-ea"/>
            </a:endParaRP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4379A152-73CE-0C4D-A65E-21005E5A9657}"/>
              </a:ext>
            </a:extLst>
          </p:cNvPr>
          <p:cNvCxnSpPr/>
          <p:nvPr/>
        </p:nvCxnSpPr>
        <p:spPr>
          <a:xfrm>
            <a:off x="3348038" y="1384300"/>
            <a:ext cx="0" cy="2447925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椭圆 3">
            <a:extLst>
              <a:ext uri="{FF2B5EF4-FFF2-40B4-BE49-F238E27FC236}">
                <a16:creationId xmlns:a16="http://schemas.microsoft.com/office/drawing/2014/main" id="{9B796E08-29D5-3E45-AE6E-09295A5E0AAA}"/>
              </a:ext>
            </a:extLst>
          </p:cNvPr>
          <p:cNvSpPr/>
          <p:nvPr/>
        </p:nvSpPr>
        <p:spPr>
          <a:xfrm>
            <a:off x="3311525" y="1347788"/>
            <a:ext cx="73025" cy="7143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37F08FF3-A491-9841-8E3E-55FCE5A6AFA8}"/>
              </a:ext>
            </a:extLst>
          </p:cNvPr>
          <p:cNvSpPr/>
          <p:nvPr/>
        </p:nvSpPr>
        <p:spPr>
          <a:xfrm>
            <a:off x="3311525" y="3832225"/>
            <a:ext cx="73025" cy="7143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6" name="标题占位符 1">
            <a:extLst>
              <a:ext uri="{FF2B5EF4-FFF2-40B4-BE49-F238E27FC236}">
                <a16:creationId xmlns:a16="http://schemas.microsoft.com/office/drawing/2014/main" id="{A61C9820-4E47-E048-BEA5-E766D7E653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8888" y="2573338"/>
            <a:ext cx="2116137" cy="51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>
              <a:defRPr/>
            </a:pPr>
            <a:r>
              <a:rPr lang="en-US" altLang="zh-CN" sz="2400" b="1" kern="0" dirty="0">
                <a:solidFill>
                  <a:srgbClr val="FF000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  <a:sym typeface="+mn-ea"/>
              </a:rPr>
              <a:t>TARGET</a:t>
            </a:r>
            <a:endParaRPr lang="zh-TW" altLang="zh-CN" sz="2400" b="1" kern="0" dirty="0">
              <a:solidFill>
                <a:srgbClr val="FF0000"/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  <a:sym typeface="+mn-ea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41F0566F-C64E-D14B-B78A-20E6536C3895}"/>
              </a:ext>
            </a:extLst>
          </p:cNvPr>
          <p:cNvSpPr/>
          <p:nvPr/>
        </p:nvSpPr>
        <p:spPr>
          <a:xfrm>
            <a:off x="3959225" y="2066564"/>
            <a:ext cx="2292615" cy="5728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  <a:buFont typeface="Wingdings" charset="2"/>
              <a:buChar char="u"/>
            </a:pPr>
            <a:r>
              <a:rPr lang="zh-CN" altLang="en-US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知道二叉树的特点</a:t>
            </a:r>
            <a:endParaRPr lang="en-US" altLang="zh-CN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860134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755576" y="-1028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zh-CN" altLang="en-US" sz="2400" b="1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树的种类及存储</a:t>
            </a:r>
            <a:endParaRPr lang="en-US" altLang="zh-CN" sz="2400" b="1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49CBC90-A5CC-524F-8690-D44C5C31EED8}"/>
              </a:ext>
            </a:extLst>
          </p:cNvPr>
          <p:cNvSpPr txBox="1"/>
          <p:nvPr/>
        </p:nvSpPr>
        <p:spPr>
          <a:xfrm>
            <a:off x="762026" y="79934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b="1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树的种类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6CB2D34-6F2A-AC42-8257-BCCD55F744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5" y="1491630"/>
            <a:ext cx="2376264" cy="224986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2EBD904-E61A-9049-849B-40E2DA19C9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9912" y="1539034"/>
            <a:ext cx="2792548" cy="215505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E182AE52-609B-6049-9712-CA3080FEA2E5}"/>
              </a:ext>
            </a:extLst>
          </p:cNvPr>
          <p:cNvSpPr txBox="1"/>
          <p:nvPr/>
        </p:nvSpPr>
        <p:spPr>
          <a:xfrm>
            <a:off x="854359" y="4415221"/>
            <a:ext cx="20313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不同种类的树有不同的作用</a:t>
            </a:r>
          </a:p>
        </p:txBody>
      </p:sp>
    </p:spTree>
    <p:extLst>
      <p:ext uri="{BB962C8B-B14F-4D97-AF65-F5344CB8AC3E}">
        <p14:creationId xmlns:p14="http://schemas.microsoft.com/office/powerpoint/2010/main" val="149305217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905155037"/>
  <p:tag name="MH_LIBRARY" val="CONTENTS"/>
  <p:tag name="MH_TYPE" val="OTHERS"/>
  <p:tag name="ID" val="545836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905155037"/>
  <p:tag name="MH_LIBRARY" val="CONTENTS"/>
  <p:tag name="MH_TYPE" val="OTHERS"/>
  <p:tag name="ID" val="545836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905155037"/>
  <p:tag name="MH_LIBRARY" val="CONTENTS"/>
  <p:tag name="MH_TYPE" val="OTHERS"/>
  <p:tag name="ID" val="545836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905155037"/>
  <p:tag name="MH_LIBRARY" val="CONTENTS"/>
  <p:tag name="MH_TYPE" val="OTHERS"/>
  <p:tag name="ID" val="545836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905155037"/>
  <p:tag name="MH_LIBRARY" val="CONTENTS"/>
  <p:tag name="MH_TYPE" val="OTHERS"/>
  <p:tag name="ID" val="545836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905155037"/>
  <p:tag name="MH_LIBRARY" val="CONTENTS"/>
  <p:tag name="MH_TYPE" val="OTHERS"/>
  <p:tag name="ID" val="545836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905155037"/>
  <p:tag name="MH_LIBRARY" val="CONTENTS"/>
  <p:tag name="MH_TYPE" val="OTHERS"/>
  <p:tag name="ID" val="545836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905155037"/>
  <p:tag name="MH_LIBRARY" val="CONTENTS"/>
  <p:tag name="MH_TYPE" val="OTHERS"/>
  <p:tag name="ID" val="545836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905155037"/>
  <p:tag name="MH_LIBRARY" val="CONTENTS"/>
  <p:tag name="MH_TYPE" val="OTHERS"/>
  <p:tag name="ID" val="545836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905155037"/>
  <p:tag name="MH_LIBRARY" val="CONTENTS"/>
  <p:tag name="MH_TYPE" val="OTHERS"/>
  <p:tag name="ID" val="545836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905155037"/>
  <p:tag name="MH_LIBRARY" val="CONTENTS"/>
  <p:tag name="MH_TYPE" val="OTHERS"/>
  <p:tag name="ID" val="54583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905155037"/>
  <p:tag name="MH_LIBRARY" val="CONTENTS"/>
  <p:tag name="MH_TYPE" val="OTHERS"/>
  <p:tag name="ID" val="545836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905155037"/>
  <p:tag name="MH_LIBRARY" val="CONTENTS"/>
  <p:tag name="MH_TYPE" val="OTHERS"/>
  <p:tag name="ID" val="545836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905155037"/>
  <p:tag name="MH_LIBRARY" val="CONTENTS"/>
  <p:tag name="MH_TYPE" val="OTHERS"/>
  <p:tag name="ID" val="545836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905155037"/>
  <p:tag name="MH_LIBRARY" val="CONTENTS"/>
  <p:tag name="MH_TYPE" val="OTHERS"/>
  <p:tag name="ID" val="545836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905155037"/>
  <p:tag name="MH_LIBRARY" val="CONTENTS"/>
  <p:tag name="MH_TYPE" val="OTHERS"/>
  <p:tag name="ID" val="545836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905155037"/>
  <p:tag name="MH_LIBRARY" val="CONTENTS"/>
  <p:tag name="MH_TYPE" val="OTHERS"/>
  <p:tag name="ID" val="54583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905155037"/>
  <p:tag name="MH_LIBRARY" val="CONTENTS"/>
  <p:tag name="MH_TYPE" val="OTHERS"/>
  <p:tag name="ID" val="54583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905155037"/>
  <p:tag name="MH_LIBRARY" val="CONTENTS"/>
  <p:tag name="MH_TYPE" val="OTHERS"/>
  <p:tag name="ID" val="545836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905155037"/>
  <p:tag name="MH_LIBRARY" val="CONTENTS"/>
  <p:tag name="MH_TYPE" val="OTHERS"/>
  <p:tag name="ID" val="545836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905155037"/>
  <p:tag name="MH_LIBRARY" val="CONTENTS"/>
  <p:tag name="MH_TYPE" val="OTHERS"/>
  <p:tag name="ID" val="545836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905155037"/>
  <p:tag name="MH_LIBRARY" val="CONTENTS"/>
  <p:tag name="MH_TYPE" val="OTHERS"/>
  <p:tag name="ID" val="545836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905155037"/>
  <p:tag name="MH_LIBRARY" val="CONTENTS"/>
  <p:tag name="MH_TYPE" val="OTHERS"/>
  <p:tag name="ID" val="545836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905155037"/>
  <p:tag name="MH_LIBRARY" val="CONTENTS"/>
  <p:tag name="MH_TYPE" val="OTHERS"/>
  <p:tag name="ID" val="545836"/>
</p:tagLst>
</file>

<file path=ppt/theme/theme1.xml><?xml version="1.0" encoding="utf-8"?>
<a:theme xmlns:a="http://schemas.openxmlformats.org/drawingml/2006/main" name="1_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88900">
          <a:solidFill>
            <a:srgbClr val="FF000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 algn="l" fontAlgn="auto">
          <a:spcBef>
            <a:spcPts val="0"/>
          </a:spcBef>
          <a:spcAft>
            <a:spcPts val="0"/>
          </a:spcAft>
          <a:defRPr kumimoji="1" sz="1200" dirty="0" smtClean="0"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3_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</a:theme>
</file>

<file path=ppt/theme/theme4.xml><?xml version="1.0" encoding="utf-8"?>
<a:theme xmlns:a="http://schemas.openxmlformats.org/drawingml/2006/main" name="2_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50723</TotalTime>
  <Words>3999</Words>
  <Application>Microsoft Macintosh PowerPoint</Application>
  <PresentationFormat>全屏显示(16:9)</PresentationFormat>
  <Paragraphs>419</Paragraphs>
  <Slides>45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4</vt:i4>
      </vt:variant>
      <vt:variant>
        <vt:lpstr>幻灯片标题</vt:lpstr>
      </vt:variant>
      <vt:variant>
        <vt:i4>45</vt:i4>
      </vt:variant>
    </vt:vector>
  </HeadingPairs>
  <TitlesOfParts>
    <vt:vector size="57" baseType="lpstr">
      <vt:lpstr>黑体</vt:lpstr>
      <vt:lpstr>微软雅黑</vt:lpstr>
      <vt:lpstr>Alibaba PuHuiTi</vt:lpstr>
      <vt:lpstr>Arial</vt:lpstr>
      <vt:lpstr>Calibri</vt:lpstr>
      <vt:lpstr>Cambria Math</vt:lpstr>
      <vt:lpstr>Segoe UI</vt:lpstr>
      <vt:lpstr>Wingdings</vt:lpstr>
      <vt:lpstr>1_自定义设计方案</vt:lpstr>
      <vt:lpstr>自定义设计方案</vt:lpstr>
      <vt:lpstr>3_自定义设计方案</vt:lpstr>
      <vt:lpstr>2_自定义设计方案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admin</dc:creator>
  <cp:lastModifiedBy>Microsoft Office User</cp:lastModifiedBy>
  <cp:revision>1075</cp:revision>
  <dcterms:created xsi:type="dcterms:W3CDTF">2015-06-29T07:19:00Z</dcterms:created>
  <dcterms:modified xsi:type="dcterms:W3CDTF">2023-08-23T06:50:20Z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2052-10.1.0.5777</vt:lpwstr>
  </property>
</Properties>
</file>